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4" r:id="rId5"/>
    <p:sldId id="263" r:id="rId6"/>
    <p:sldId id="259" r:id="rId7"/>
    <p:sldId id="269" r:id="rId8"/>
    <p:sldId id="260" r:id="rId9"/>
    <p:sldId id="271" r:id="rId10"/>
    <p:sldId id="274" r:id="rId11"/>
    <p:sldId id="262" r:id="rId12"/>
    <p:sldId id="273" r:id="rId13"/>
    <p:sldId id="266" r:id="rId14"/>
    <p:sldId id="270" r:id="rId15"/>
    <p:sldId id="261" r:id="rId16"/>
    <p:sldId id="275" r:id="rId17"/>
    <p:sldId id="265" r:id="rId18"/>
    <p:sldId id="268" r:id="rId19"/>
    <p:sldId id="267"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93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1844C4-EA22-4850-B77D-2FD3EDA35D80}" v="5" dt="2026-07-09T15:46:41.2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0" d="100"/>
          <a:sy n="100" d="100"/>
        </p:scale>
        <p:origin x="96"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Nordin" userId="0345056f1750c8f7" providerId="LiveId" clId="{69C39D09-0ACB-47C8-9944-433B354788E0}"/>
    <pc:docChg chg="modSld">
      <pc:chgData name="Bill Nordin" userId="0345056f1750c8f7" providerId="LiveId" clId="{69C39D09-0ACB-47C8-9944-433B354788E0}" dt="2026-07-09T15:46:59.108" v="10" actId="14100"/>
      <pc:docMkLst>
        <pc:docMk/>
      </pc:docMkLst>
      <pc:sldChg chg="addSp delSp modSp mod">
        <pc:chgData name="Bill Nordin" userId="0345056f1750c8f7" providerId="LiveId" clId="{69C39D09-0ACB-47C8-9944-433B354788E0}" dt="2026-07-09T15:46:59.108" v="10" actId="14100"/>
        <pc:sldMkLst>
          <pc:docMk/>
          <pc:sldMk cId="2246120756" sldId="259"/>
        </pc:sldMkLst>
        <pc:picChg chg="add mod">
          <ac:chgData name="Bill Nordin" userId="0345056f1750c8f7" providerId="LiveId" clId="{69C39D09-0ACB-47C8-9944-433B354788E0}" dt="2026-07-09T15:46:59.108" v="10" actId="14100"/>
          <ac:picMkLst>
            <pc:docMk/>
            <pc:sldMk cId="2246120756" sldId="259"/>
            <ac:picMk id="6" creationId="{7D6136A5-6F07-97ED-88B8-634D4053DDE4}"/>
          </ac:picMkLst>
        </pc:picChg>
        <pc:picChg chg="add del mod">
          <ac:chgData name="Bill Nordin" userId="0345056f1750c8f7" providerId="LiveId" clId="{69C39D09-0ACB-47C8-9944-433B354788E0}" dt="2026-07-09T15:46:32.904" v="3" actId="14826"/>
          <ac:picMkLst>
            <pc:docMk/>
            <pc:sldMk cId="2246120756" sldId="259"/>
            <ac:picMk id="3074" creationId="{5198C8D5-7B16-97D5-63B4-18C0A8DB6BF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BDA1-9EF5-44D1-C448-F989DCB2A0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C7B768-9C77-AB55-821A-E1C45BF017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26C7ED-24B2-A232-EEA9-A7BB29FEFAAE}"/>
              </a:ext>
            </a:extLst>
          </p:cNvPr>
          <p:cNvSpPr>
            <a:spLocks noGrp="1"/>
          </p:cNvSpPr>
          <p:nvPr>
            <p:ph type="dt" sz="half" idx="10"/>
          </p:nvPr>
        </p:nvSpPr>
        <p:spPr/>
        <p:txBody>
          <a:bodyPr/>
          <a:lstStyle/>
          <a:p>
            <a:fld id="{CAB3C528-4280-405A-B7E2-1DE641B2C10C}" type="datetimeFigureOut">
              <a:rPr lang="en-US" smtClean="0"/>
              <a:t>7/9/2026</a:t>
            </a:fld>
            <a:endParaRPr lang="en-US"/>
          </a:p>
        </p:txBody>
      </p:sp>
      <p:sp>
        <p:nvSpPr>
          <p:cNvPr id="5" name="Footer Placeholder 4">
            <a:extLst>
              <a:ext uri="{FF2B5EF4-FFF2-40B4-BE49-F238E27FC236}">
                <a16:creationId xmlns:a16="http://schemas.microsoft.com/office/drawing/2014/main" id="{71B5CB1F-BAE3-75A1-E5AA-EC4BEC9A98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5DC4D2-C626-5D9D-80F9-5D0F087E247A}"/>
              </a:ext>
            </a:extLst>
          </p:cNvPr>
          <p:cNvSpPr>
            <a:spLocks noGrp="1"/>
          </p:cNvSpPr>
          <p:nvPr>
            <p:ph type="sldNum" sz="quarter" idx="12"/>
          </p:nvPr>
        </p:nvSpPr>
        <p:spPr/>
        <p:txBody>
          <a:bodyPr/>
          <a:lstStyle/>
          <a:p>
            <a:fld id="{1E32F177-E77D-4821-A3C9-7A6E00FAE5ED}" type="slidenum">
              <a:rPr lang="en-US" smtClean="0"/>
              <a:t>‹#›</a:t>
            </a:fld>
            <a:endParaRPr lang="en-US"/>
          </a:p>
        </p:txBody>
      </p:sp>
    </p:spTree>
    <p:extLst>
      <p:ext uri="{BB962C8B-B14F-4D97-AF65-F5344CB8AC3E}">
        <p14:creationId xmlns:p14="http://schemas.microsoft.com/office/powerpoint/2010/main" val="1190416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48F87-ED8E-B7C7-9D8D-05E5568B65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C40717-6F80-FABE-1BA5-7AF9A21E0B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D0C881-FCAF-6F40-C8CB-180E655329AA}"/>
              </a:ext>
            </a:extLst>
          </p:cNvPr>
          <p:cNvSpPr>
            <a:spLocks noGrp="1"/>
          </p:cNvSpPr>
          <p:nvPr>
            <p:ph type="dt" sz="half" idx="10"/>
          </p:nvPr>
        </p:nvSpPr>
        <p:spPr/>
        <p:txBody>
          <a:bodyPr/>
          <a:lstStyle/>
          <a:p>
            <a:fld id="{CAB3C528-4280-405A-B7E2-1DE641B2C10C}" type="datetimeFigureOut">
              <a:rPr lang="en-US" smtClean="0"/>
              <a:t>7/9/2026</a:t>
            </a:fld>
            <a:endParaRPr lang="en-US"/>
          </a:p>
        </p:txBody>
      </p:sp>
      <p:sp>
        <p:nvSpPr>
          <p:cNvPr id="5" name="Footer Placeholder 4">
            <a:extLst>
              <a:ext uri="{FF2B5EF4-FFF2-40B4-BE49-F238E27FC236}">
                <a16:creationId xmlns:a16="http://schemas.microsoft.com/office/drawing/2014/main" id="{B4BB743C-DD53-BE28-AF70-4C0572ED3D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F653EF-6B9D-04A9-53AD-978CF56F2B3C}"/>
              </a:ext>
            </a:extLst>
          </p:cNvPr>
          <p:cNvSpPr>
            <a:spLocks noGrp="1"/>
          </p:cNvSpPr>
          <p:nvPr>
            <p:ph type="sldNum" sz="quarter" idx="12"/>
          </p:nvPr>
        </p:nvSpPr>
        <p:spPr/>
        <p:txBody>
          <a:bodyPr/>
          <a:lstStyle/>
          <a:p>
            <a:fld id="{1E32F177-E77D-4821-A3C9-7A6E00FAE5ED}" type="slidenum">
              <a:rPr lang="en-US" smtClean="0"/>
              <a:t>‹#›</a:t>
            </a:fld>
            <a:endParaRPr lang="en-US"/>
          </a:p>
        </p:txBody>
      </p:sp>
    </p:spTree>
    <p:extLst>
      <p:ext uri="{BB962C8B-B14F-4D97-AF65-F5344CB8AC3E}">
        <p14:creationId xmlns:p14="http://schemas.microsoft.com/office/powerpoint/2010/main" val="2194572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28570C-C6B2-0209-E62A-A7939AB343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938FD1-2E11-451B-E3B0-13D55EAFFA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24E0F6-1264-ED52-7F8D-58F2A07A1E12}"/>
              </a:ext>
            </a:extLst>
          </p:cNvPr>
          <p:cNvSpPr>
            <a:spLocks noGrp="1"/>
          </p:cNvSpPr>
          <p:nvPr>
            <p:ph type="dt" sz="half" idx="10"/>
          </p:nvPr>
        </p:nvSpPr>
        <p:spPr/>
        <p:txBody>
          <a:bodyPr/>
          <a:lstStyle/>
          <a:p>
            <a:fld id="{CAB3C528-4280-405A-B7E2-1DE641B2C10C}" type="datetimeFigureOut">
              <a:rPr lang="en-US" smtClean="0"/>
              <a:t>7/9/2026</a:t>
            </a:fld>
            <a:endParaRPr lang="en-US"/>
          </a:p>
        </p:txBody>
      </p:sp>
      <p:sp>
        <p:nvSpPr>
          <p:cNvPr id="5" name="Footer Placeholder 4">
            <a:extLst>
              <a:ext uri="{FF2B5EF4-FFF2-40B4-BE49-F238E27FC236}">
                <a16:creationId xmlns:a16="http://schemas.microsoft.com/office/drawing/2014/main" id="{B5D5CBCE-F247-4CB7-F886-0D67C2C35A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58FC76-330A-DD08-0666-401702278397}"/>
              </a:ext>
            </a:extLst>
          </p:cNvPr>
          <p:cNvSpPr>
            <a:spLocks noGrp="1"/>
          </p:cNvSpPr>
          <p:nvPr>
            <p:ph type="sldNum" sz="quarter" idx="12"/>
          </p:nvPr>
        </p:nvSpPr>
        <p:spPr/>
        <p:txBody>
          <a:bodyPr/>
          <a:lstStyle/>
          <a:p>
            <a:fld id="{1E32F177-E77D-4821-A3C9-7A6E00FAE5ED}" type="slidenum">
              <a:rPr lang="en-US" smtClean="0"/>
              <a:t>‹#›</a:t>
            </a:fld>
            <a:endParaRPr lang="en-US"/>
          </a:p>
        </p:txBody>
      </p:sp>
    </p:spTree>
    <p:extLst>
      <p:ext uri="{BB962C8B-B14F-4D97-AF65-F5344CB8AC3E}">
        <p14:creationId xmlns:p14="http://schemas.microsoft.com/office/powerpoint/2010/main" val="3936097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6F8D2-643F-F371-8DB1-45CA394BD1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BAB66C-2206-E07B-9C2E-7EA8DAE7CF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8B6B8-4130-7D0E-373E-E0D9DDCD34BF}"/>
              </a:ext>
            </a:extLst>
          </p:cNvPr>
          <p:cNvSpPr>
            <a:spLocks noGrp="1"/>
          </p:cNvSpPr>
          <p:nvPr>
            <p:ph type="dt" sz="half" idx="10"/>
          </p:nvPr>
        </p:nvSpPr>
        <p:spPr/>
        <p:txBody>
          <a:bodyPr/>
          <a:lstStyle/>
          <a:p>
            <a:fld id="{CAB3C528-4280-405A-B7E2-1DE641B2C10C}" type="datetimeFigureOut">
              <a:rPr lang="en-US" smtClean="0"/>
              <a:t>7/9/2026</a:t>
            </a:fld>
            <a:endParaRPr lang="en-US"/>
          </a:p>
        </p:txBody>
      </p:sp>
      <p:sp>
        <p:nvSpPr>
          <p:cNvPr id="5" name="Footer Placeholder 4">
            <a:extLst>
              <a:ext uri="{FF2B5EF4-FFF2-40B4-BE49-F238E27FC236}">
                <a16:creationId xmlns:a16="http://schemas.microsoft.com/office/drawing/2014/main" id="{C45C12B1-0AC1-42CF-C293-3D84461484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4F56B5-D81B-4AF2-B086-417A19C8EE0D}"/>
              </a:ext>
            </a:extLst>
          </p:cNvPr>
          <p:cNvSpPr>
            <a:spLocks noGrp="1"/>
          </p:cNvSpPr>
          <p:nvPr>
            <p:ph type="sldNum" sz="quarter" idx="12"/>
          </p:nvPr>
        </p:nvSpPr>
        <p:spPr/>
        <p:txBody>
          <a:bodyPr/>
          <a:lstStyle/>
          <a:p>
            <a:fld id="{1E32F177-E77D-4821-A3C9-7A6E00FAE5ED}" type="slidenum">
              <a:rPr lang="en-US" smtClean="0"/>
              <a:t>‹#›</a:t>
            </a:fld>
            <a:endParaRPr lang="en-US"/>
          </a:p>
        </p:txBody>
      </p:sp>
    </p:spTree>
    <p:extLst>
      <p:ext uri="{BB962C8B-B14F-4D97-AF65-F5344CB8AC3E}">
        <p14:creationId xmlns:p14="http://schemas.microsoft.com/office/powerpoint/2010/main" val="1753602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1FF1-F47F-A689-D5AE-8E0FAAA86E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92AFAE-0153-7F5A-2F43-5FB3F41623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49303B-C308-0C16-5140-DDC9A71DAC21}"/>
              </a:ext>
            </a:extLst>
          </p:cNvPr>
          <p:cNvSpPr>
            <a:spLocks noGrp="1"/>
          </p:cNvSpPr>
          <p:nvPr>
            <p:ph type="dt" sz="half" idx="10"/>
          </p:nvPr>
        </p:nvSpPr>
        <p:spPr/>
        <p:txBody>
          <a:bodyPr/>
          <a:lstStyle/>
          <a:p>
            <a:fld id="{CAB3C528-4280-405A-B7E2-1DE641B2C10C}" type="datetimeFigureOut">
              <a:rPr lang="en-US" smtClean="0"/>
              <a:t>7/9/2026</a:t>
            </a:fld>
            <a:endParaRPr lang="en-US"/>
          </a:p>
        </p:txBody>
      </p:sp>
      <p:sp>
        <p:nvSpPr>
          <p:cNvPr id="5" name="Footer Placeholder 4">
            <a:extLst>
              <a:ext uri="{FF2B5EF4-FFF2-40B4-BE49-F238E27FC236}">
                <a16:creationId xmlns:a16="http://schemas.microsoft.com/office/drawing/2014/main" id="{F5591172-7733-E33F-677E-274E88DD1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BA6634-9495-6167-7159-0D07085E681A}"/>
              </a:ext>
            </a:extLst>
          </p:cNvPr>
          <p:cNvSpPr>
            <a:spLocks noGrp="1"/>
          </p:cNvSpPr>
          <p:nvPr>
            <p:ph type="sldNum" sz="quarter" idx="12"/>
          </p:nvPr>
        </p:nvSpPr>
        <p:spPr/>
        <p:txBody>
          <a:bodyPr/>
          <a:lstStyle/>
          <a:p>
            <a:fld id="{1E32F177-E77D-4821-A3C9-7A6E00FAE5ED}" type="slidenum">
              <a:rPr lang="en-US" smtClean="0"/>
              <a:t>‹#›</a:t>
            </a:fld>
            <a:endParaRPr lang="en-US"/>
          </a:p>
        </p:txBody>
      </p:sp>
    </p:spTree>
    <p:extLst>
      <p:ext uri="{BB962C8B-B14F-4D97-AF65-F5344CB8AC3E}">
        <p14:creationId xmlns:p14="http://schemas.microsoft.com/office/powerpoint/2010/main" val="3140887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62BE-C195-19A7-1493-7921E8A79A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222720-5B59-DCF0-86F3-341448985D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A611DC-A79E-E2E4-134A-33E5E150A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2F75FB-8179-7E8F-CDAE-52DC540B7C3D}"/>
              </a:ext>
            </a:extLst>
          </p:cNvPr>
          <p:cNvSpPr>
            <a:spLocks noGrp="1"/>
          </p:cNvSpPr>
          <p:nvPr>
            <p:ph type="dt" sz="half" idx="10"/>
          </p:nvPr>
        </p:nvSpPr>
        <p:spPr/>
        <p:txBody>
          <a:bodyPr/>
          <a:lstStyle/>
          <a:p>
            <a:fld id="{CAB3C528-4280-405A-B7E2-1DE641B2C10C}" type="datetimeFigureOut">
              <a:rPr lang="en-US" smtClean="0"/>
              <a:t>7/9/2026</a:t>
            </a:fld>
            <a:endParaRPr lang="en-US"/>
          </a:p>
        </p:txBody>
      </p:sp>
      <p:sp>
        <p:nvSpPr>
          <p:cNvPr id="6" name="Footer Placeholder 5">
            <a:extLst>
              <a:ext uri="{FF2B5EF4-FFF2-40B4-BE49-F238E27FC236}">
                <a16:creationId xmlns:a16="http://schemas.microsoft.com/office/drawing/2014/main" id="{8490DBAA-0765-186B-6E6A-856F2CFE1D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9FF7BE-FD62-2DA5-6F06-8A8FD5E09F40}"/>
              </a:ext>
            </a:extLst>
          </p:cNvPr>
          <p:cNvSpPr>
            <a:spLocks noGrp="1"/>
          </p:cNvSpPr>
          <p:nvPr>
            <p:ph type="sldNum" sz="quarter" idx="12"/>
          </p:nvPr>
        </p:nvSpPr>
        <p:spPr/>
        <p:txBody>
          <a:bodyPr/>
          <a:lstStyle/>
          <a:p>
            <a:fld id="{1E32F177-E77D-4821-A3C9-7A6E00FAE5ED}" type="slidenum">
              <a:rPr lang="en-US" smtClean="0"/>
              <a:t>‹#›</a:t>
            </a:fld>
            <a:endParaRPr lang="en-US"/>
          </a:p>
        </p:txBody>
      </p:sp>
    </p:spTree>
    <p:extLst>
      <p:ext uri="{BB962C8B-B14F-4D97-AF65-F5344CB8AC3E}">
        <p14:creationId xmlns:p14="http://schemas.microsoft.com/office/powerpoint/2010/main" val="3028232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A4BAD-C2E6-3312-4C9C-3829A353BA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F389EB-EBEF-785F-093B-3F6272E6E2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3A993B-DB16-6CF6-35F8-78A41B69F0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C9CC8B-8C23-FA22-6357-BD53F6B20E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791285-6EFC-1981-5B0F-EC91F8D97E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1516D1-2935-0AA8-0D9C-0C730E692493}"/>
              </a:ext>
            </a:extLst>
          </p:cNvPr>
          <p:cNvSpPr>
            <a:spLocks noGrp="1"/>
          </p:cNvSpPr>
          <p:nvPr>
            <p:ph type="dt" sz="half" idx="10"/>
          </p:nvPr>
        </p:nvSpPr>
        <p:spPr/>
        <p:txBody>
          <a:bodyPr/>
          <a:lstStyle/>
          <a:p>
            <a:fld id="{CAB3C528-4280-405A-B7E2-1DE641B2C10C}" type="datetimeFigureOut">
              <a:rPr lang="en-US" smtClean="0"/>
              <a:t>7/9/2026</a:t>
            </a:fld>
            <a:endParaRPr lang="en-US"/>
          </a:p>
        </p:txBody>
      </p:sp>
      <p:sp>
        <p:nvSpPr>
          <p:cNvPr id="8" name="Footer Placeholder 7">
            <a:extLst>
              <a:ext uri="{FF2B5EF4-FFF2-40B4-BE49-F238E27FC236}">
                <a16:creationId xmlns:a16="http://schemas.microsoft.com/office/drawing/2014/main" id="{5C219CCC-E462-E1A9-051A-D883F80AA1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384CD5-D232-DFEF-71D6-8C21F8EEE234}"/>
              </a:ext>
            </a:extLst>
          </p:cNvPr>
          <p:cNvSpPr>
            <a:spLocks noGrp="1"/>
          </p:cNvSpPr>
          <p:nvPr>
            <p:ph type="sldNum" sz="quarter" idx="12"/>
          </p:nvPr>
        </p:nvSpPr>
        <p:spPr/>
        <p:txBody>
          <a:bodyPr/>
          <a:lstStyle/>
          <a:p>
            <a:fld id="{1E32F177-E77D-4821-A3C9-7A6E00FAE5ED}" type="slidenum">
              <a:rPr lang="en-US" smtClean="0"/>
              <a:t>‹#›</a:t>
            </a:fld>
            <a:endParaRPr lang="en-US"/>
          </a:p>
        </p:txBody>
      </p:sp>
    </p:spTree>
    <p:extLst>
      <p:ext uri="{BB962C8B-B14F-4D97-AF65-F5344CB8AC3E}">
        <p14:creationId xmlns:p14="http://schemas.microsoft.com/office/powerpoint/2010/main" val="744852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DA478-4896-E042-E9B8-FE93092572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870189-8913-6BEE-1BD3-03F69551BDF0}"/>
              </a:ext>
            </a:extLst>
          </p:cNvPr>
          <p:cNvSpPr>
            <a:spLocks noGrp="1"/>
          </p:cNvSpPr>
          <p:nvPr>
            <p:ph type="dt" sz="half" idx="10"/>
          </p:nvPr>
        </p:nvSpPr>
        <p:spPr/>
        <p:txBody>
          <a:bodyPr/>
          <a:lstStyle/>
          <a:p>
            <a:fld id="{CAB3C528-4280-405A-B7E2-1DE641B2C10C}" type="datetimeFigureOut">
              <a:rPr lang="en-US" smtClean="0"/>
              <a:t>7/9/2026</a:t>
            </a:fld>
            <a:endParaRPr lang="en-US"/>
          </a:p>
        </p:txBody>
      </p:sp>
      <p:sp>
        <p:nvSpPr>
          <p:cNvPr id="4" name="Footer Placeholder 3">
            <a:extLst>
              <a:ext uri="{FF2B5EF4-FFF2-40B4-BE49-F238E27FC236}">
                <a16:creationId xmlns:a16="http://schemas.microsoft.com/office/drawing/2014/main" id="{FF9CC391-69B9-84C2-7E81-162C5CAA1E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60D9A8-652A-9480-A80E-3BB228FD68B7}"/>
              </a:ext>
            </a:extLst>
          </p:cNvPr>
          <p:cNvSpPr>
            <a:spLocks noGrp="1"/>
          </p:cNvSpPr>
          <p:nvPr>
            <p:ph type="sldNum" sz="quarter" idx="12"/>
          </p:nvPr>
        </p:nvSpPr>
        <p:spPr/>
        <p:txBody>
          <a:bodyPr/>
          <a:lstStyle/>
          <a:p>
            <a:fld id="{1E32F177-E77D-4821-A3C9-7A6E00FAE5ED}" type="slidenum">
              <a:rPr lang="en-US" smtClean="0"/>
              <a:t>‹#›</a:t>
            </a:fld>
            <a:endParaRPr lang="en-US"/>
          </a:p>
        </p:txBody>
      </p:sp>
    </p:spTree>
    <p:extLst>
      <p:ext uri="{BB962C8B-B14F-4D97-AF65-F5344CB8AC3E}">
        <p14:creationId xmlns:p14="http://schemas.microsoft.com/office/powerpoint/2010/main" val="178205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A312B8-B0D8-2339-C88C-671CC4261E0F}"/>
              </a:ext>
            </a:extLst>
          </p:cNvPr>
          <p:cNvSpPr>
            <a:spLocks noGrp="1"/>
          </p:cNvSpPr>
          <p:nvPr>
            <p:ph type="dt" sz="half" idx="10"/>
          </p:nvPr>
        </p:nvSpPr>
        <p:spPr/>
        <p:txBody>
          <a:bodyPr/>
          <a:lstStyle/>
          <a:p>
            <a:fld id="{CAB3C528-4280-405A-B7E2-1DE641B2C10C}" type="datetimeFigureOut">
              <a:rPr lang="en-US" smtClean="0"/>
              <a:t>7/9/2026</a:t>
            </a:fld>
            <a:endParaRPr lang="en-US"/>
          </a:p>
        </p:txBody>
      </p:sp>
      <p:sp>
        <p:nvSpPr>
          <p:cNvPr id="3" name="Footer Placeholder 2">
            <a:extLst>
              <a:ext uri="{FF2B5EF4-FFF2-40B4-BE49-F238E27FC236}">
                <a16:creationId xmlns:a16="http://schemas.microsoft.com/office/drawing/2014/main" id="{99FF48EB-40BE-7F55-4ED0-0B1F941C10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780BDE-A932-36A3-8D84-A413BB5E99B4}"/>
              </a:ext>
            </a:extLst>
          </p:cNvPr>
          <p:cNvSpPr>
            <a:spLocks noGrp="1"/>
          </p:cNvSpPr>
          <p:nvPr>
            <p:ph type="sldNum" sz="quarter" idx="12"/>
          </p:nvPr>
        </p:nvSpPr>
        <p:spPr/>
        <p:txBody>
          <a:bodyPr/>
          <a:lstStyle/>
          <a:p>
            <a:fld id="{1E32F177-E77D-4821-A3C9-7A6E00FAE5ED}" type="slidenum">
              <a:rPr lang="en-US" smtClean="0"/>
              <a:t>‹#›</a:t>
            </a:fld>
            <a:endParaRPr lang="en-US"/>
          </a:p>
        </p:txBody>
      </p:sp>
    </p:spTree>
    <p:extLst>
      <p:ext uri="{BB962C8B-B14F-4D97-AF65-F5344CB8AC3E}">
        <p14:creationId xmlns:p14="http://schemas.microsoft.com/office/powerpoint/2010/main" val="59713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CB3CE-ADEA-3E12-4BB6-415222252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0FDFBF-B39E-2107-A240-A55A3C2922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494C1B-72BB-95E7-E958-26CF77C2CE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3C6E89-46AD-EAC0-9375-942BCC7034E2}"/>
              </a:ext>
            </a:extLst>
          </p:cNvPr>
          <p:cNvSpPr>
            <a:spLocks noGrp="1"/>
          </p:cNvSpPr>
          <p:nvPr>
            <p:ph type="dt" sz="half" idx="10"/>
          </p:nvPr>
        </p:nvSpPr>
        <p:spPr/>
        <p:txBody>
          <a:bodyPr/>
          <a:lstStyle/>
          <a:p>
            <a:fld id="{CAB3C528-4280-405A-B7E2-1DE641B2C10C}" type="datetimeFigureOut">
              <a:rPr lang="en-US" smtClean="0"/>
              <a:t>7/9/2026</a:t>
            </a:fld>
            <a:endParaRPr lang="en-US"/>
          </a:p>
        </p:txBody>
      </p:sp>
      <p:sp>
        <p:nvSpPr>
          <p:cNvPr id="6" name="Footer Placeholder 5">
            <a:extLst>
              <a:ext uri="{FF2B5EF4-FFF2-40B4-BE49-F238E27FC236}">
                <a16:creationId xmlns:a16="http://schemas.microsoft.com/office/drawing/2014/main" id="{53A1501A-2AF0-0351-79EB-6300EE584F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AB681A-61A9-B019-0587-35DEE7B14E34}"/>
              </a:ext>
            </a:extLst>
          </p:cNvPr>
          <p:cNvSpPr>
            <a:spLocks noGrp="1"/>
          </p:cNvSpPr>
          <p:nvPr>
            <p:ph type="sldNum" sz="quarter" idx="12"/>
          </p:nvPr>
        </p:nvSpPr>
        <p:spPr/>
        <p:txBody>
          <a:bodyPr/>
          <a:lstStyle/>
          <a:p>
            <a:fld id="{1E32F177-E77D-4821-A3C9-7A6E00FAE5ED}" type="slidenum">
              <a:rPr lang="en-US" smtClean="0"/>
              <a:t>‹#›</a:t>
            </a:fld>
            <a:endParaRPr lang="en-US"/>
          </a:p>
        </p:txBody>
      </p:sp>
    </p:spTree>
    <p:extLst>
      <p:ext uri="{BB962C8B-B14F-4D97-AF65-F5344CB8AC3E}">
        <p14:creationId xmlns:p14="http://schemas.microsoft.com/office/powerpoint/2010/main" val="3464195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82645-B32E-BD2F-EAC6-14B9805C90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51C6D2-2027-595B-7648-E14BD51CA0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F6D127-D0D9-A507-2804-CB32E96F8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3A3968-4FA0-1449-DA1F-11DA7BE76A16}"/>
              </a:ext>
            </a:extLst>
          </p:cNvPr>
          <p:cNvSpPr>
            <a:spLocks noGrp="1"/>
          </p:cNvSpPr>
          <p:nvPr>
            <p:ph type="dt" sz="half" idx="10"/>
          </p:nvPr>
        </p:nvSpPr>
        <p:spPr/>
        <p:txBody>
          <a:bodyPr/>
          <a:lstStyle/>
          <a:p>
            <a:fld id="{CAB3C528-4280-405A-B7E2-1DE641B2C10C}" type="datetimeFigureOut">
              <a:rPr lang="en-US" smtClean="0"/>
              <a:t>7/9/2026</a:t>
            </a:fld>
            <a:endParaRPr lang="en-US"/>
          </a:p>
        </p:txBody>
      </p:sp>
      <p:sp>
        <p:nvSpPr>
          <p:cNvPr id="6" name="Footer Placeholder 5">
            <a:extLst>
              <a:ext uri="{FF2B5EF4-FFF2-40B4-BE49-F238E27FC236}">
                <a16:creationId xmlns:a16="http://schemas.microsoft.com/office/drawing/2014/main" id="{4809C5E4-17E8-2D26-0961-99FCAF481E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BF0653-813F-E9DF-45C8-140B094F52D3}"/>
              </a:ext>
            </a:extLst>
          </p:cNvPr>
          <p:cNvSpPr>
            <a:spLocks noGrp="1"/>
          </p:cNvSpPr>
          <p:nvPr>
            <p:ph type="sldNum" sz="quarter" idx="12"/>
          </p:nvPr>
        </p:nvSpPr>
        <p:spPr/>
        <p:txBody>
          <a:bodyPr/>
          <a:lstStyle/>
          <a:p>
            <a:fld id="{1E32F177-E77D-4821-A3C9-7A6E00FAE5ED}" type="slidenum">
              <a:rPr lang="en-US" smtClean="0"/>
              <a:t>‹#›</a:t>
            </a:fld>
            <a:endParaRPr lang="en-US"/>
          </a:p>
        </p:txBody>
      </p:sp>
    </p:spTree>
    <p:extLst>
      <p:ext uri="{BB962C8B-B14F-4D97-AF65-F5344CB8AC3E}">
        <p14:creationId xmlns:p14="http://schemas.microsoft.com/office/powerpoint/2010/main" val="2888994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678A7F-A454-19F2-9071-9C0F8C1E0D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F00998-E678-B499-E026-78D1B16F6D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0C2C7-DF1D-FDE1-F652-28AEAA3C9D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3C528-4280-405A-B7E2-1DE641B2C10C}" type="datetimeFigureOut">
              <a:rPr lang="en-US" smtClean="0"/>
              <a:t>7/9/2026</a:t>
            </a:fld>
            <a:endParaRPr lang="en-US"/>
          </a:p>
        </p:txBody>
      </p:sp>
      <p:sp>
        <p:nvSpPr>
          <p:cNvPr id="5" name="Footer Placeholder 4">
            <a:extLst>
              <a:ext uri="{FF2B5EF4-FFF2-40B4-BE49-F238E27FC236}">
                <a16:creationId xmlns:a16="http://schemas.microsoft.com/office/drawing/2014/main" id="{B79BD400-29FB-8630-3231-11F80D186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17F668-CC57-9CC2-67AD-CFEA715B2A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32F177-E77D-4821-A3C9-7A6E00FAE5ED}" type="slidenum">
              <a:rPr lang="en-US" smtClean="0"/>
              <a:t>‹#›</a:t>
            </a:fld>
            <a:endParaRPr lang="en-US"/>
          </a:p>
        </p:txBody>
      </p:sp>
    </p:spTree>
    <p:extLst>
      <p:ext uri="{BB962C8B-B14F-4D97-AF65-F5344CB8AC3E}">
        <p14:creationId xmlns:p14="http://schemas.microsoft.com/office/powerpoint/2010/main" val="33773242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3D5BB-3353-5B91-D385-A7CD0E800AD4}"/>
              </a:ext>
            </a:extLst>
          </p:cNvPr>
          <p:cNvSpPr>
            <a:spLocks noGrp="1"/>
          </p:cNvSpPr>
          <p:nvPr>
            <p:ph type="ctrTitle"/>
          </p:nvPr>
        </p:nvSpPr>
        <p:spPr>
          <a:xfrm>
            <a:off x="841717" y="924232"/>
            <a:ext cx="10508566" cy="1632155"/>
          </a:xfrm>
        </p:spPr>
        <p:txBody>
          <a:bodyPr>
            <a:normAutofit/>
          </a:bodyPr>
          <a:lstStyle/>
          <a:p>
            <a:r>
              <a:rPr lang="en-US" dirty="0">
                <a:latin typeface="Bodoni MT Black" panose="02070A03080606020203" pitchFamily="18" charset="0"/>
              </a:rPr>
              <a:t>Field Marshall Training</a:t>
            </a:r>
            <a:br>
              <a:rPr lang="en-US" dirty="0">
                <a:latin typeface="Bodoni MT Black" panose="02070A03080606020203" pitchFamily="18" charset="0"/>
              </a:rPr>
            </a:br>
            <a:endParaRPr lang="en-US" sz="2200" dirty="0">
              <a:latin typeface="Bodoni MT Black" panose="02070A03080606020203" pitchFamily="18" charset="0"/>
            </a:endParaRPr>
          </a:p>
        </p:txBody>
      </p:sp>
      <p:pic>
        <p:nvPicPr>
          <p:cNvPr id="3074" name="Picture 2" descr="Duke City Soccer League – Albuquerque ...">
            <a:extLst>
              <a:ext uri="{FF2B5EF4-FFF2-40B4-BE49-F238E27FC236}">
                <a16:creationId xmlns:a16="http://schemas.microsoft.com/office/drawing/2014/main" id="{3EE66AD6-8729-32B7-743F-D5682A832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455" y="3195483"/>
            <a:ext cx="8330374" cy="2182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944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A1AC03-45AF-186D-96F1-6481A76F5B44}"/>
              </a:ext>
            </a:extLst>
          </p:cNvPr>
          <p:cNvSpPr>
            <a:spLocks noGrp="1"/>
          </p:cNvSpPr>
          <p:nvPr>
            <p:ph idx="1"/>
          </p:nvPr>
        </p:nvSpPr>
        <p:spPr>
          <a:xfrm>
            <a:off x="838200" y="5167310"/>
            <a:ext cx="10515600" cy="1690689"/>
          </a:xfrm>
        </p:spPr>
        <p:txBody>
          <a:bodyPr/>
          <a:lstStyle/>
          <a:p>
            <a:r>
              <a:rPr lang="en-US" sz="2400" b="1" dirty="0"/>
              <a:t>Recruit</a:t>
            </a:r>
          </a:p>
          <a:p>
            <a:pPr lvl="1"/>
            <a:r>
              <a:rPr lang="en-US" sz="1800" dirty="0"/>
              <a:t>We have a referee shortage. Encourage others to sign up for class, especially if they think they know more then everyone on the field. </a:t>
            </a:r>
          </a:p>
          <a:p>
            <a:pPr lvl="1"/>
            <a:r>
              <a:rPr lang="en-US" sz="1800" dirty="0"/>
              <a:t>Know about the referee mentorship program</a:t>
            </a:r>
          </a:p>
          <a:p>
            <a:endParaRPr lang="en-US" dirty="0"/>
          </a:p>
        </p:txBody>
      </p:sp>
      <p:pic>
        <p:nvPicPr>
          <p:cNvPr id="5" name="Picture 4">
            <a:extLst>
              <a:ext uri="{FF2B5EF4-FFF2-40B4-BE49-F238E27FC236}">
                <a16:creationId xmlns:a16="http://schemas.microsoft.com/office/drawing/2014/main" id="{4CCDD4A7-45E2-ED31-7E6B-A61410F993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866" y="298935"/>
            <a:ext cx="10515600" cy="4868375"/>
          </a:xfrm>
          <a:prstGeom prst="rect">
            <a:avLst/>
          </a:prstGeom>
        </p:spPr>
      </p:pic>
    </p:spTree>
    <p:extLst>
      <p:ext uri="{BB962C8B-B14F-4D97-AF65-F5344CB8AC3E}">
        <p14:creationId xmlns:p14="http://schemas.microsoft.com/office/powerpoint/2010/main" val="1630063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D4B5-74F0-D0D1-FDE2-A7A18C6ABC8F}"/>
              </a:ext>
            </a:extLst>
          </p:cNvPr>
          <p:cNvSpPr>
            <a:spLocks noGrp="1"/>
          </p:cNvSpPr>
          <p:nvPr>
            <p:ph type="title"/>
          </p:nvPr>
        </p:nvSpPr>
        <p:spPr>
          <a:xfrm>
            <a:off x="207135" y="146184"/>
            <a:ext cx="10515600" cy="1325563"/>
          </a:xfrm>
        </p:spPr>
        <p:txBody>
          <a:bodyPr/>
          <a:lstStyle/>
          <a:p>
            <a:r>
              <a:rPr lang="en-US" b="1" dirty="0">
                <a:latin typeface="+mn-lt"/>
              </a:rPr>
              <a:t>Coaches/Spectators</a:t>
            </a:r>
          </a:p>
        </p:txBody>
      </p:sp>
      <p:sp>
        <p:nvSpPr>
          <p:cNvPr id="3" name="Content Placeholder 2">
            <a:extLst>
              <a:ext uri="{FF2B5EF4-FFF2-40B4-BE49-F238E27FC236}">
                <a16:creationId xmlns:a16="http://schemas.microsoft.com/office/drawing/2014/main" id="{BE64B939-CFFD-9BDE-B5CB-E29E5312A4CA}"/>
              </a:ext>
            </a:extLst>
          </p:cNvPr>
          <p:cNvSpPr>
            <a:spLocks noGrp="1"/>
          </p:cNvSpPr>
          <p:nvPr>
            <p:ph idx="1"/>
          </p:nvPr>
        </p:nvSpPr>
        <p:spPr>
          <a:xfrm>
            <a:off x="361682" y="1210614"/>
            <a:ext cx="10515600" cy="5306096"/>
          </a:xfrm>
        </p:spPr>
        <p:txBody>
          <a:bodyPr>
            <a:normAutofit fontScale="70000" lnSpcReduction="20000"/>
          </a:bodyPr>
          <a:lstStyle/>
          <a:p>
            <a:r>
              <a:rPr lang="en-US" sz="3100" dirty="0"/>
              <a:t>Abuse</a:t>
            </a:r>
          </a:p>
          <a:p>
            <a:pPr lvl="1"/>
            <a:r>
              <a:rPr lang="en-US" sz="2900" dirty="0"/>
              <a:t>No tolerance from coaches, players or spectators</a:t>
            </a:r>
          </a:p>
          <a:p>
            <a:pPr lvl="1"/>
            <a:r>
              <a:rPr lang="en-US" sz="2900" dirty="0"/>
              <a:t>Respect the referee call</a:t>
            </a:r>
          </a:p>
          <a:p>
            <a:pPr lvl="1"/>
            <a:r>
              <a:rPr lang="en-US" sz="2900" dirty="0"/>
              <a:t>See if anyone recorded event </a:t>
            </a:r>
          </a:p>
          <a:p>
            <a:pPr lvl="2"/>
            <a:r>
              <a:rPr lang="en-US" dirty="0"/>
              <a:t>Videos help determine cause/effect and used for mentoring/training</a:t>
            </a:r>
          </a:p>
          <a:p>
            <a:pPr lvl="2"/>
            <a:r>
              <a:rPr lang="en-US" dirty="0"/>
              <a:t>Will not be used to change calls</a:t>
            </a:r>
          </a:p>
          <a:p>
            <a:pPr lvl="1"/>
            <a:r>
              <a:rPr lang="en-US" sz="2900" dirty="0">
                <a:cs typeface="Aharoni" panose="02010803020104030203" pitchFamily="2" charset="-79"/>
              </a:rPr>
              <a:t>At no time shall any spectator’s come into physical contact with another person</a:t>
            </a:r>
          </a:p>
          <a:p>
            <a:pPr lvl="2"/>
            <a:r>
              <a:rPr lang="en-US" dirty="0">
                <a:cs typeface="Aharoni" panose="02010803020104030203" pitchFamily="2" charset="-79"/>
              </a:rPr>
              <a:t>Report immediately if an adult has physical contact with any youth person (player/family/referees)</a:t>
            </a:r>
          </a:p>
          <a:p>
            <a:pPr lvl="2"/>
            <a:r>
              <a:rPr lang="en-US" dirty="0">
                <a:cs typeface="Aharoni" panose="02010803020104030203" pitchFamily="2" charset="-79"/>
              </a:rPr>
              <a:t>Call police if needed </a:t>
            </a:r>
            <a:endParaRPr lang="en-US" sz="3200" dirty="0"/>
          </a:p>
          <a:p>
            <a:pPr>
              <a:spcBef>
                <a:spcPts val="1200"/>
              </a:spcBef>
            </a:pPr>
            <a:r>
              <a:rPr lang="en-US" sz="3200" dirty="0"/>
              <a:t>Are teams on correct field and correct side of field</a:t>
            </a:r>
          </a:p>
          <a:p>
            <a:pPr lvl="1">
              <a:spcBef>
                <a:spcPts val="1200"/>
              </a:spcBef>
            </a:pPr>
            <a:r>
              <a:rPr lang="en-US" sz="2800" dirty="0"/>
              <a:t>Be familiar with number of coaches allowed on team sideline</a:t>
            </a:r>
          </a:p>
          <a:p>
            <a:pPr>
              <a:spcBef>
                <a:spcPts val="1200"/>
              </a:spcBef>
            </a:pPr>
            <a:r>
              <a:rPr lang="en-US" sz="3200" dirty="0"/>
              <a:t>Enforce spectators to remain behind blue lines during all matches </a:t>
            </a:r>
          </a:p>
          <a:p>
            <a:pPr lvl="1"/>
            <a:r>
              <a:rPr lang="en-US" sz="2900" dirty="0"/>
              <a:t>Allows referees to have free space to run lines</a:t>
            </a:r>
          </a:p>
          <a:p>
            <a:pPr lvl="1"/>
            <a:r>
              <a:rPr lang="en-US" sz="2900" dirty="0"/>
              <a:t>Keeps spectators off field </a:t>
            </a:r>
          </a:p>
          <a:p>
            <a:pPr lvl="1"/>
            <a:r>
              <a:rPr lang="en-US" sz="2900" dirty="0"/>
              <a:t>If you can catch early enough ask nicely for them to relocate, referees can help enforce </a:t>
            </a:r>
          </a:p>
          <a:p>
            <a:pPr>
              <a:spcBef>
                <a:spcPts val="1200"/>
              </a:spcBef>
            </a:pPr>
            <a:r>
              <a:rPr lang="en-US" sz="3200" dirty="0"/>
              <a:t>No spectators are allowed behind goals or on team side.</a:t>
            </a:r>
          </a:p>
          <a:p>
            <a:pPr lvl="1"/>
            <a:r>
              <a:rPr lang="en-US" sz="2900" dirty="0"/>
              <a:t>Exceptions can be allowed if they are on the team side not coaching players</a:t>
            </a:r>
          </a:p>
          <a:p>
            <a:pPr lvl="2"/>
            <a:r>
              <a:rPr lang="en-US" dirty="0"/>
              <a:t>Ex: Family is sitting in the shade and is quite or only cheering, not interfering with players/game</a:t>
            </a:r>
            <a:endParaRPr lang="en-US" dirty="0">
              <a:cs typeface="Aharoni" panose="02010803020104030203" pitchFamily="2" charset="-79"/>
            </a:endParaRPr>
          </a:p>
          <a:p>
            <a:pPr marL="914400" lvl="2" indent="0">
              <a:buNone/>
            </a:pPr>
            <a:endParaRPr lang="en-US" dirty="0"/>
          </a:p>
          <a:p>
            <a:endParaRPr lang="en-US" dirty="0"/>
          </a:p>
        </p:txBody>
      </p:sp>
      <p:pic>
        <p:nvPicPr>
          <p:cNvPr id="1026" name="Picture 2" descr="blind spot – abuse of officials ...">
            <a:extLst>
              <a:ext uri="{FF2B5EF4-FFF2-40B4-BE49-F238E27FC236}">
                <a16:creationId xmlns:a16="http://schemas.microsoft.com/office/drawing/2014/main" id="{D4898D88-78B6-7542-FD8A-30161BF63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1262" y="412655"/>
            <a:ext cx="4038599" cy="2123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454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FB9E8-7172-54BA-6635-72DB3748E381}"/>
              </a:ext>
            </a:extLst>
          </p:cNvPr>
          <p:cNvSpPr>
            <a:spLocks noGrp="1"/>
          </p:cNvSpPr>
          <p:nvPr>
            <p:ph type="title"/>
          </p:nvPr>
        </p:nvSpPr>
        <p:spPr>
          <a:xfrm>
            <a:off x="374561" y="129648"/>
            <a:ext cx="10515600" cy="1325563"/>
          </a:xfrm>
        </p:spPr>
        <p:txBody>
          <a:bodyPr/>
          <a:lstStyle/>
          <a:p>
            <a:r>
              <a:rPr lang="en-US" b="1" dirty="0">
                <a:latin typeface="+mn-lt"/>
              </a:rPr>
              <a:t>Field Map</a:t>
            </a:r>
          </a:p>
        </p:txBody>
      </p:sp>
      <p:sp>
        <p:nvSpPr>
          <p:cNvPr id="5" name="TextBox 4">
            <a:extLst>
              <a:ext uri="{FF2B5EF4-FFF2-40B4-BE49-F238E27FC236}">
                <a16:creationId xmlns:a16="http://schemas.microsoft.com/office/drawing/2014/main" id="{63E3FB44-425C-C07A-A535-B72C84C919F6}"/>
              </a:ext>
            </a:extLst>
          </p:cNvPr>
          <p:cNvSpPr txBox="1"/>
          <p:nvPr/>
        </p:nvSpPr>
        <p:spPr>
          <a:xfrm rot="5400000">
            <a:off x="3155324" y="5061398"/>
            <a:ext cx="1931830" cy="412124"/>
          </a:xfrm>
          <a:prstGeom prst="rect">
            <a:avLst/>
          </a:prstGeom>
          <a:solidFill>
            <a:srgbClr val="FFFFFF"/>
          </a:solidFill>
        </p:spPr>
        <p:txBody>
          <a:bodyPr wrap="square" rtlCol="0">
            <a:spAutoFit/>
          </a:bodyPr>
          <a:lstStyle/>
          <a:p>
            <a:endParaRPr lang="en-US" dirty="0"/>
          </a:p>
        </p:txBody>
      </p:sp>
      <p:pic>
        <p:nvPicPr>
          <p:cNvPr id="8" name="Picture 7">
            <a:extLst>
              <a:ext uri="{FF2B5EF4-FFF2-40B4-BE49-F238E27FC236}">
                <a16:creationId xmlns:a16="http://schemas.microsoft.com/office/drawing/2014/main" id="{2E3B5F40-25D0-231F-786D-7E30610C386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87132" y="1081825"/>
            <a:ext cx="8729778" cy="5646527"/>
          </a:xfrm>
          <a:prstGeom prst="rect">
            <a:avLst/>
          </a:prstGeom>
        </p:spPr>
      </p:pic>
      <p:sp>
        <p:nvSpPr>
          <p:cNvPr id="3" name="TextBox 2">
            <a:extLst>
              <a:ext uri="{FF2B5EF4-FFF2-40B4-BE49-F238E27FC236}">
                <a16:creationId xmlns:a16="http://schemas.microsoft.com/office/drawing/2014/main" id="{7136E2D7-814E-59EC-E04B-E2F2DF29BB0B}"/>
              </a:ext>
            </a:extLst>
          </p:cNvPr>
          <p:cNvSpPr txBox="1"/>
          <p:nvPr/>
        </p:nvSpPr>
        <p:spPr>
          <a:xfrm>
            <a:off x="10562871" y="758659"/>
            <a:ext cx="1166610" cy="646331"/>
          </a:xfrm>
          <a:prstGeom prst="rect">
            <a:avLst/>
          </a:prstGeom>
          <a:noFill/>
        </p:spPr>
        <p:txBody>
          <a:bodyPr wrap="square" rtlCol="0">
            <a:spAutoFit/>
          </a:bodyPr>
          <a:lstStyle/>
          <a:p>
            <a:r>
              <a:rPr lang="en-US" dirty="0"/>
              <a:t>   North</a:t>
            </a:r>
          </a:p>
          <a:p>
            <a:endParaRPr lang="en-US" dirty="0"/>
          </a:p>
        </p:txBody>
      </p:sp>
      <p:cxnSp>
        <p:nvCxnSpPr>
          <p:cNvPr id="6" name="Straight Arrow Connector 5">
            <a:extLst>
              <a:ext uri="{FF2B5EF4-FFF2-40B4-BE49-F238E27FC236}">
                <a16:creationId xmlns:a16="http://schemas.microsoft.com/office/drawing/2014/main" id="{ECB2052A-1776-96D7-44DE-AA4B151C209A}"/>
              </a:ext>
            </a:extLst>
          </p:cNvPr>
          <p:cNvCxnSpPr/>
          <p:nvPr/>
        </p:nvCxnSpPr>
        <p:spPr>
          <a:xfrm>
            <a:off x="10760560" y="1081825"/>
            <a:ext cx="8229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8B25EDFB-604E-5BBA-C682-848F26D13616}"/>
              </a:ext>
            </a:extLst>
          </p:cNvPr>
          <p:cNvSpPr txBox="1"/>
          <p:nvPr/>
        </p:nvSpPr>
        <p:spPr>
          <a:xfrm>
            <a:off x="10177255" y="6359020"/>
            <a:ext cx="1166610" cy="369332"/>
          </a:xfrm>
          <a:prstGeom prst="rect">
            <a:avLst/>
          </a:prstGeom>
          <a:noFill/>
        </p:spPr>
        <p:txBody>
          <a:bodyPr wrap="square" rtlCol="0">
            <a:spAutoFit/>
          </a:bodyPr>
          <a:lstStyle/>
          <a:p>
            <a:r>
              <a:rPr lang="en-US" dirty="0"/>
              <a:t>Entrance</a:t>
            </a:r>
          </a:p>
        </p:txBody>
      </p:sp>
    </p:spTree>
    <p:extLst>
      <p:ext uri="{BB962C8B-B14F-4D97-AF65-F5344CB8AC3E}">
        <p14:creationId xmlns:p14="http://schemas.microsoft.com/office/powerpoint/2010/main" val="3909919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79F6-C5C1-D656-AD93-EDB2828A2A52}"/>
              </a:ext>
            </a:extLst>
          </p:cNvPr>
          <p:cNvSpPr>
            <a:spLocks noGrp="1"/>
          </p:cNvSpPr>
          <p:nvPr>
            <p:ph type="title"/>
          </p:nvPr>
        </p:nvSpPr>
        <p:spPr>
          <a:xfrm>
            <a:off x="245772" y="316027"/>
            <a:ext cx="10515600" cy="987157"/>
          </a:xfrm>
        </p:spPr>
        <p:txBody>
          <a:bodyPr/>
          <a:lstStyle/>
          <a:p>
            <a:r>
              <a:rPr lang="en-US" b="1" dirty="0">
                <a:latin typeface="+mn-lt"/>
              </a:rPr>
              <a:t>Fields</a:t>
            </a:r>
          </a:p>
        </p:txBody>
      </p:sp>
      <p:sp>
        <p:nvSpPr>
          <p:cNvPr id="3" name="Content Placeholder 2">
            <a:extLst>
              <a:ext uri="{FF2B5EF4-FFF2-40B4-BE49-F238E27FC236}">
                <a16:creationId xmlns:a16="http://schemas.microsoft.com/office/drawing/2014/main" id="{5B485788-6AEC-651A-FDFD-44466CEFC614}"/>
              </a:ext>
            </a:extLst>
          </p:cNvPr>
          <p:cNvSpPr>
            <a:spLocks noGrp="1"/>
          </p:cNvSpPr>
          <p:nvPr>
            <p:ph idx="1"/>
          </p:nvPr>
        </p:nvSpPr>
        <p:spPr>
          <a:xfrm>
            <a:off x="155620" y="1254086"/>
            <a:ext cx="11551276" cy="4664075"/>
          </a:xfrm>
        </p:spPr>
        <p:txBody>
          <a:bodyPr>
            <a:normAutofit/>
          </a:bodyPr>
          <a:lstStyle/>
          <a:p>
            <a:r>
              <a:rPr lang="en-US" sz="2600" dirty="0"/>
              <a:t>Goals</a:t>
            </a:r>
            <a:r>
              <a:rPr lang="en-US" dirty="0"/>
              <a:t>	</a:t>
            </a:r>
          </a:p>
          <a:p>
            <a:pPr lvl="1"/>
            <a:r>
              <a:rPr lang="en-US" sz="2200" dirty="0"/>
              <a:t>Ensure goals/nets are secured and no gaps exist</a:t>
            </a:r>
          </a:p>
          <a:p>
            <a:pPr lvl="2"/>
            <a:r>
              <a:rPr lang="en-US" dirty="0"/>
              <a:t>Zip ties are available to secure nets (do not use tape)</a:t>
            </a:r>
          </a:p>
          <a:p>
            <a:pPr>
              <a:lnSpc>
                <a:spcPct val="100000"/>
              </a:lnSpc>
              <a:spcBef>
                <a:spcPts val="1800"/>
              </a:spcBef>
            </a:pPr>
            <a:r>
              <a:rPr lang="en-US" sz="2600" dirty="0"/>
              <a:t>Ensure fields have flags on corners and secured</a:t>
            </a:r>
          </a:p>
          <a:p>
            <a:pPr lvl="1"/>
            <a:r>
              <a:rPr lang="en-US" sz="2200" dirty="0"/>
              <a:t>Keep kids from playing with the flags </a:t>
            </a:r>
            <a:endParaRPr lang="en-US" dirty="0"/>
          </a:p>
          <a:p>
            <a:pPr>
              <a:lnSpc>
                <a:spcPct val="100000"/>
              </a:lnSpc>
              <a:spcBef>
                <a:spcPts val="1800"/>
              </a:spcBef>
            </a:pPr>
            <a:r>
              <a:rPr lang="en-US" sz="2600" dirty="0"/>
              <a:t>Sprinklers </a:t>
            </a:r>
          </a:p>
          <a:p>
            <a:pPr lvl="1"/>
            <a:r>
              <a:rPr lang="en-US" sz="2200" dirty="0"/>
              <a:t>If you notice a sprinkler head raised above ground, gently and lightly tap the top of sprinkler to allow it to drop into ground</a:t>
            </a:r>
          </a:p>
          <a:p>
            <a:r>
              <a:rPr lang="en-US" sz="2600" dirty="0"/>
              <a:t>Report Port-Potty problems to the league or tournament director</a:t>
            </a:r>
          </a:p>
          <a:p>
            <a:pPr>
              <a:lnSpc>
                <a:spcPct val="100000"/>
              </a:lnSpc>
              <a:spcBef>
                <a:spcPts val="1800"/>
              </a:spcBef>
            </a:pPr>
            <a:r>
              <a:rPr lang="en-US" sz="2600" dirty="0"/>
              <a:t>Help pick up trash and encourage team/spectators to pick up their trash</a:t>
            </a:r>
          </a:p>
          <a:p>
            <a:pPr lvl="1"/>
            <a:endParaRPr lang="en-US" sz="2200" dirty="0"/>
          </a:p>
          <a:p>
            <a:pPr lvl="1"/>
            <a:endParaRPr lang="en-US" dirty="0"/>
          </a:p>
        </p:txBody>
      </p:sp>
      <p:pic>
        <p:nvPicPr>
          <p:cNvPr id="1026" name="Picture 2" descr="Soccer Ball Goal Images – Browse 639 ...">
            <a:extLst>
              <a:ext uri="{FF2B5EF4-FFF2-40B4-BE49-F238E27FC236}">
                <a16:creationId xmlns:a16="http://schemas.microsoft.com/office/drawing/2014/main" id="{60543124-7DB6-3C09-645B-3A780D8C9E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5352" y="809605"/>
            <a:ext cx="4301544" cy="32201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Grass PNG Transparent Clipart ...">
            <a:extLst>
              <a:ext uri="{FF2B5EF4-FFF2-40B4-BE49-F238E27FC236}">
                <a16:creationId xmlns:a16="http://schemas.microsoft.com/office/drawing/2014/main" id="{A61CBB04-E640-0A19-F448-C565422F3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828" y="5828313"/>
            <a:ext cx="7828343" cy="1027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253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A5F57-8912-F9B6-DA99-DDE8ED298F5A}"/>
              </a:ext>
            </a:extLst>
          </p:cNvPr>
          <p:cNvSpPr>
            <a:spLocks noGrp="1"/>
          </p:cNvSpPr>
          <p:nvPr>
            <p:ph type="title"/>
          </p:nvPr>
        </p:nvSpPr>
        <p:spPr>
          <a:xfrm>
            <a:off x="207135" y="153192"/>
            <a:ext cx="10515600" cy="1325563"/>
          </a:xfrm>
        </p:spPr>
        <p:txBody>
          <a:bodyPr/>
          <a:lstStyle/>
          <a:p>
            <a:r>
              <a:rPr lang="en-US" b="1" dirty="0">
                <a:latin typeface="+mn-lt"/>
              </a:rPr>
              <a:t>Fields Continued</a:t>
            </a:r>
          </a:p>
        </p:txBody>
      </p:sp>
      <p:sp>
        <p:nvSpPr>
          <p:cNvPr id="3" name="Content Placeholder 2">
            <a:extLst>
              <a:ext uri="{FF2B5EF4-FFF2-40B4-BE49-F238E27FC236}">
                <a16:creationId xmlns:a16="http://schemas.microsoft.com/office/drawing/2014/main" id="{9C3E506F-CF7A-CB8A-9B99-CCB02441A23F}"/>
              </a:ext>
            </a:extLst>
          </p:cNvPr>
          <p:cNvSpPr>
            <a:spLocks noGrp="1"/>
          </p:cNvSpPr>
          <p:nvPr>
            <p:ph idx="1"/>
          </p:nvPr>
        </p:nvSpPr>
        <p:spPr>
          <a:xfrm>
            <a:off x="207135" y="1323248"/>
            <a:ext cx="10515600" cy="4351338"/>
          </a:xfrm>
        </p:spPr>
        <p:txBody>
          <a:bodyPr>
            <a:normAutofit lnSpcReduction="10000"/>
          </a:bodyPr>
          <a:lstStyle/>
          <a:p>
            <a:r>
              <a:rPr lang="en-US" dirty="0"/>
              <a:t>Golf carts</a:t>
            </a:r>
          </a:p>
          <a:p>
            <a:pPr lvl="1"/>
            <a:r>
              <a:rPr lang="en-US" sz="2200" dirty="0"/>
              <a:t>Know where golf carts are allowed and not allowed to drive. </a:t>
            </a:r>
          </a:p>
          <a:p>
            <a:pPr lvl="2"/>
            <a:r>
              <a:rPr lang="en-US" b="1" dirty="0"/>
              <a:t>DO NOT drive across fields </a:t>
            </a:r>
            <a:r>
              <a:rPr lang="en-US" dirty="0"/>
              <a:t>unless there is an injury in which the player is unable to walk.</a:t>
            </a:r>
          </a:p>
          <a:p>
            <a:pPr lvl="1">
              <a:lnSpc>
                <a:spcPct val="100000"/>
              </a:lnSpc>
              <a:spcBef>
                <a:spcPts val="1200"/>
              </a:spcBef>
            </a:pPr>
            <a:r>
              <a:rPr lang="en-US" sz="2200" dirty="0"/>
              <a:t>Must have driver’s license to drive carts and permission from league/tournament director</a:t>
            </a:r>
          </a:p>
          <a:p>
            <a:pPr lvl="1">
              <a:lnSpc>
                <a:spcPct val="100000"/>
              </a:lnSpc>
              <a:spcBef>
                <a:spcPts val="1200"/>
              </a:spcBef>
            </a:pPr>
            <a:r>
              <a:rPr lang="en-US" sz="2200" dirty="0"/>
              <a:t>Watch out for kids! They like to run after you or hide under the cart when stopped</a:t>
            </a:r>
          </a:p>
          <a:p>
            <a:pPr lvl="1">
              <a:lnSpc>
                <a:spcPct val="100000"/>
              </a:lnSpc>
              <a:spcBef>
                <a:spcPts val="1200"/>
              </a:spcBef>
            </a:pPr>
            <a:r>
              <a:rPr lang="en-US" sz="2200" dirty="0"/>
              <a:t>Carts can tip over when driving on the hills. </a:t>
            </a:r>
          </a:p>
          <a:p>
            <a:pPr lvl="2">
              <a:lnSpc>
                <a:spcPct val="100000"/>
              </a:lnSpc>
              <a:spcBef>
                <a:spcPts val="600"/>
              </a:spcBef>
            </a:pPr>
            <a:r>
              <a:rPr lang="en-US" sz="1800" dirty="0"/>
              <a:t>Ensure weight is evenly distributed on cart and never carry more than the seats available. </a:t>
            </a:r>
          </a:p>
          <a:p>
            <a:pPr lvl="1">
              <a:lnSpc>
                <a:spcPct val="100000"/>
              </a:lnSpc>
              <a:spcBef>
                <a:spcPts val="1200"/>
              </a:spcBef>
            </a:pPr>
            <a:r>
              <a:rPr lang="en-US" sz="2200" dirty="0"/>
              <a:t>If you are not in need for anything else you can help older or disabled spectators, get to their field.  Drive with caution, as you don’t want them to fall out or get hurt. </a:t>
            </a:r>
          </a:p>
          <a:p>
            <a:pPr lvl="1">
              <a:lnSpc>
                <a:spcPct val="100000"/>
              </a:lnSpc>
              <a:spcBef>
                <a:spcPts val="1200"/>
              </a:spcBef>
            </a:pPr>
            <a:r>
              <a:rPr lang="en-US" sz="2200" dirty="0"/>
              <a:t>Assist league/tournament directors with anything they need</a:t>
            </a:r>
          </a:p>
          <a:p>
            <a:pPr marL="457200" lvl="1" indent="0">
              <a:buNone/>
            </a:pPr>
            <a:endParaRPr lang="en-US" dirty="0"/>
          </a:p>
          <a:p>
            <a:endParaRPr lang="en-US" dirty="0"/>
          </a:p>
        </p:txBody>
      </p:sp>
      <p:pic>
        <p:nvPicPr>
          <p:cNvPr id="5126" name="Picture 6" descr="Grass PNG Transparent Clipart ...">
            <a:extLst>
              <a:ext uri="{FF2B5EF4-FFF2-40B4-BE49-F238E27FC236}">
                <a16:creationId xmlns:a16="http://schemas.microsoft.com/office/drawing/2014/main" id="{C3BF4833-E8CD-DA28-8CA3-42CF45022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870" y="5816735"/>
            <a:ext cx="7828343" cy="10279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LL-TIME WORST GOLF CART FAILS - YouTube">
            <a:extLst>
              <a:ext uri="{FF2B5EF4-FFF2-40B4-BE49-F238E27FC236}">
                <a16:creationId xmlns:a16="http://schemas.microsoft.com/office/drawing/2014/main" id="{3653DAC6-ED56-210C-49ED-356A57861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542" y="153192"/>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95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55E5F-2C36-D258-5D7D-E32E9BBAEB32}"/>
              </a:ext>
            </a:extLst>
          </p:cNvPr>
          <p:cNvSpPr>
            <a:spLocks noGrp="1"/>
          </p:cNvSpPr>
          <p:nvPr>
            <p:ph type="title"/>
          </p:nvPr>
        </p:nvSpPr>
        <p:spPr>
          <a:xfrm>
            <a:off x="381000" y="159587"/>
            <a:ext cx="10515600" cy="1325563"/>
          </a:xfrm>
        </p:spPr>
        <p:txBody>
          <a:bodyPr/>
          <a:lstStyle/>
          <a:p>
            <a:r>
              <a:rPr lang="en-US" b="1" dirty="0">
                <a:latin typeface="+mn-lt"/>
              </a:rPr>
              <a:t>Weather</a:t>
            </a:r>
          </a:p>
        </p:txBody>
      </p:sp>
      <p:sp>
        <p:nvSpPr>
          <p:cNvPr id="3" name="Content Placeholder 2">
            <a:extLst>
              <a:ext uri="{FF2B5EF4-FFF2-40B4-BE49-F238E27FC236}">
                <a16:creationId xmlns:a16="http://schemas.microsoft.com/office/drawing/2014/main" id="{720ADB0E-7A22-07DA-E46C-711E3E15DF70}"/>
              </a:ext>
            </a:extLst>
          </p:cNvPr>
          <p:cNvSpPr>
            <a:spLocks noGrp="1"/>
          </p:cNvSpPr>
          <p:nvPr>
            <p:ph idx="1"/>
          </p:nvPr>
        </p:nvSpPr>
        <p:spPr>
          <a:xfrm>
            <a:off x="133004" y="1316337"/>
            <a:ext cx="6358940" cy="5202449"/>
          </a:xfrm>
        </p:spPr>
        <p:txBody>
          <a:bodyPr>
            <a:normAutofit/>
          </a:bodyPr>
          <a:lstStyle/>
          <a:p>
            <a:r>
              <a:rPr lang="en-US" sz="2600" dirty="0"/>
              <a:t>Know lightning procedures</a:t>
            </a:r>
          </a:p>
          <a:p>
            <a:pPr lvl="1">
              <a:lnSpc>
                <a:spcPct val="100000"/>
              </a:lnSpc>
              <a:spcBef>
                <a:spcPts val="600"/>
              </a:spcBef>
            </a:pPr>
            <a:r>
              <a:rPr lang="en-US" sz="2000" dirty="0"/>
              <a:t>Referees will have control to delay or stop match</a:t>
            </a:r>
          </a:p>
          <a:p>
            <a:pPr lvl="1">
              <a:lnSpc>
                <a:spcPct val="100000"/>
              </a:lnSpc>
              <a:spcBef>
                <a:spcPts val="600"/>
              </a:spcBef>
            </a:pPr>
            <a:r>
              <a:rPr lang="en-US" sz="2000" dirty="0"/>
              <a:t>Complex Weather Notification Alarm (once sounded takes control over the referee)</a:t>
            </a:r>
          </a:p>
          <a:p>
            <a:pPr lvl="2"/>
            <a:r>
              <a:rPr lang="en-US" sz="1800" dirty="0"/>
              <a:t>Long siren – everyone clear fields, cannot be overruled</a:t>
            </a:r>
          </a:p>
          <a:p>
            <a:pPr lvl="2"/>
            <a:r>
              <a:rPr lang="en-US" sz="1800" dirty="0"/>
              <a:t>Siren will alarm every 5 minutes until danger passes</a:t>
            </a:r>
          </a:p>
          <a:p>
            <a:pPr lvl="2"/>
            <a:r>
              <a:rPr lang="en-US" sz="1800" dirty="0"/>
              <a:t>Double tone alarm means all clear and can resume play</a:t>
            </a:r>
          </a:p>
          <a:p>
            <a:pPr lvl="3"/>
            <a:r>
              <a:rPr lang="en-US" sz="1600" dirty="0"/>
              <a:t>Usually happens after at least 30 minutes after last lightning strike</a:t>
            </a:r>
          </a:p>
          <a:p>
            <a:pPr lvl="3"/>
            <a:r>
              <a:rPr lang="en-US" sz="1600" dirty="0"/>
              <a:t>Follow league/tournament director’s instruction for restart, and report if field is not playable. </a:t>
            </a:r>
          </a:p>
          <a:p>
            <a:pPr lvl="1">
              <a:lnSpc>
                <a:spcPct val="100000"/>
              </a:lnSpc>
              <a:spcBef>
                <a:spcPts val="600"/>
              </a:spcBef>
            </a:pPr>
            <a:r>
              <a:rPr lang="en-US" sz="2200" dirty="0"/>
              <a:t>Help notify teams if delay or cancelation happens</a:t>
            </a:r>
          </a:p>
          <a:p>
            <a:pPr lvl="3"/>
            <a:endParaRPr lang="en-US" sz="1600" dirty="0"/>
          </a:p>
        </p:txBody>
      </p:sp>
      <p:pic>
        <p:nvPicPr>
          <p:cNvPr id="3074" name="Picture 2" descr="Lightning Safety">
            <a:extLst>
              <a:ext uri="{FF2B5EF4-FFF2-40B4-BE49-F238E27FC236}">
                <a16:creationId xmlns:a16="http://schemas.microsoft.com/office/drawing/2014/main" id="{2776CA0F-4939-3549-65B0-72959D6A3D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944" y="1079625"/>
            <a:ext cx="5319056" cy="4698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598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6271FB-65A3-BC93-C267-98C4DEB23397}"/>
              </a:ext>
            </a:extLst>
          </p:cNvPr>
          <p:cNvSpPr>
            <a:spLocks noGrp="1"/>
          </p:cNvSpPr>
          <p:nvPr>
            <p:ph idx="1"/>
          </p:nvPr>
        </p:nvSpPr>
        <p:spPr>
          <a:xfrm>
            <a:off x="142741" y="1429555"/>
            <a:ext cx="10515600" cy="4997002"/>
          </a:xfrm>
        </p:spPr>
        <p:txBody>
          <a:bodyPr>
            <a:normAutofit/>
          </a:bodyPr>
          <a:lstStyle/>
          <a:p>
            <a:r>
              <a:rPr lang="en-US" sz="2600" dirty="0"/>
              <a:t>Wind is our enemy. </a:t>
            </a:r>
            <a:r>
              <a:rPr lang="en-US" dirty="0"/>
              <a:t>	</a:t>
            </a:r>
          </a:p>
          <a:p>
            <a:pPr lvl="1">
              <a:lnSpc>
                <a:spcPct val="100000"/>
              </a:lnSpc>
              <a:spcBef>
                <a:spcPts val="1200"/>
              </a:spcBef>
            </a:pPr>
            <a:r>
              <a:rPr lang="en-US" dirty="0"/>
              <a:t>Video cameras must be mounted/staked or weighted down per manufacturer instructions</a:t>
            </a:r>
            <a:r>
              <a:rPr lang="en-US" sz="2000" dirty="0"/>
              <a:t>. </a:t>
            </a:r>
          </a:p>
          <a:p>
            <a:pPr lvl="2">
              <a:lnSpc>
                <a:spcPct val="120000"/>
              </a:lnSpc>
              <a:spcBef>
                <a:spcPts val="1200"/>
              </a:spcBef>
            </a:pPr>
            <a:r>
              <a:rPr lang="en-US" dirty="0"/>
              <a:t>Ask coach to take down if it can’t be weight it down. If coach doesn’t comply, report to league/tournament director. </a:t>
            </a:r>
            <a:endParaRPr lang="en-US" sz="2200" dirty="0"/>
          </a:p>
          <a:p>
            <a:pPr lvl="1">
              <a:lnSpc>
                <a:spcPct val="100000"/>
              </a:lnSpc>
              <a:spcBef>
                <a:spcPts val="1800"/>
              </a:spcBef>
            </a:pPr>
            <a:r>
              <a:rPr lang="en-US" dirty="0"/>
              <a:t>Maintain tents/canopies/umbrellas </a:t>
            </a:r>
          </a:p>
          <a:p>
            <a:pPr lvl="2">
              <a:lnSpc>
                <a:spcPct val="120000"/>
              </a:lnSpc>
              <a:spcBef>
                <a:spcPts val="1200"/>
              </a:spcBef>
            </a:pPr>
            <a:r>
              <a:rPr lang="en-US" dirty="0"/>
              <a:t> Could cause injuries if not weighted down</a:t>
            </a:r>
          </a:p>
          <a:p>
            <a:pPr lvl="1">
              <a:lnSpc>
                <a:spcPct val="100000"/>
              </a:lnSpc>
              <a:spcBef>
                <a:spcPts val="1800"/>
              </a:spcBef>
            </a:pPr>
            <a:r>
              <a:rPr lang="en-US" dirty="0"/>
              <a:t>Watch for goals lifting or blowing over</a:t>
            </a:r>
          </a:p>
          <a:p>
            <a:pPr lvl="2">
              <a:lnSpc>
                <a:spcPct val="110000"/>
              </a:lnSpc>
              <a:spcBef>
                <a:spcPts val="1200"/>
              </a:spcBef>
            </a:pPr>
            <a:r>
              <a:rPr lang="en-US" dirty="0"/>
              <a:t>Notify league director if this happens</a:t>
            </a:r>
          </a:p>
          <a:p>
            <a:endParaRPr lang="en-US" dirty="0"/>
          </a:p>
        </p:txBody>
      </p:sp>
      <p:sp>
        <p:nvSpPr>
          <p:cNvPr id="4" name="Title 1">
            <a:extLst>
              <a:ext uri="{FF2B5EF4-FFF2-40B4-BE49-F238E27FC236}">
                <a16:creationId xmlns:a16="http://schemas.microsoft.com/office/drawing/2014/main" id="{64CA7C41-3411-16FB-B612-6E291DDF93A6}"/>
              </a:ext>
            </a:extLst>
          </p:cNvPr>
          <p:cNvSpPr>
            <a:spLocks noGrp="1"/>
          </p:cNvSpPr>
          <p:nvPr>
            <p:ph type="title"/>
          </p:nvPr>
        </p:nvSpPr>
        <p:spPr>
          <a:xfrm>
            <a:off x="310167" y="249215"/>
            <a:ext cx="10515600" cy="1325563"/>
          </a:xfrm>
        </p:spPr>
        <p:txBody>
          <a:bodyPr/>
          <a:lstStyle/>
          <a:p>
            <a:r>
              <a:rPr lang="en-US" b="1" dirty="0">
                <a:latin typeface="+mn-lt"/>
              </a:rPr>
              <a:t>Weather Continued</a:t>
            </a:r>
          </a:p>
        </p:txBody>
      </p:sp>
      <p:pic>
        <p:nvPicPr>
          <p:cNvPr id="2052" name="Picture 4">
            <a:extLst>
              <a:ext uri="{FF2B5EF4-FFF2-40B4-BE49-F238E27FC236}">
                <a16:creationId xmlns:a16="http://schemas.microsoft.com/office/drawing/2014/main" id="{A1404E0A-3569-ADE2-A857-1372472303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236185" y="3329896"/>
            <a:ext cx="3676591" cy="309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774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78D71-D30D-BED9-DFD5-94010659545C}"/>
              </a:ext>
            </a:extLst>
          </p:cNvPr>
          <p:cNvSpPr>
            <a:spLocks noGrp="1"/>
          </p:cNvSpPr>
          <p:nvPr>
            <p:ph type="title"/>
          </p:nvPr>
        </p:nvSpPr>
        <p:spPr>
          <a:xfrm>
            <a:off x="194257" y="159017"/>
            <a:ext cx="10515600" cy="1325563"/>
          </a:xfrm>
        </p:spPr>
        <p:txBody>
          <a:bodyPr/>
          <a:lstStyle/>
          <a:p>
            <a:r>
              <a:rPr lang="en-US" b="1" dirty="0">
                <a:latin typeface="+mn-lt"/>
              </a:rPr>
              <a:t>Animals</a:t>
            </a:r>
          </a:p>
        </p:txBody>
      </p:sp>
      <p:sp>
        <p:nvSpPr>
          <p:cNvPr id="3" name="Content Placeholder 2">
            <a:extLst>
              <a:ext uri="{FF2B5EF4-FFF2-40B4-BE49-F238E27FC236}">
                <a16:creationId xmlns:a16="http://schemas.microsoft.com/office/drawing/2014/main" id="{CFF617CB-B3B8-FC44-A840-987AE1BF6016}"/>
              </a:ext>
            </a:extLst>
          </p:cNvPr>
          <p:cNvSpPr>
            <a:spLocks noGrp="1"/>
          </p:cNvSpPr>
          <p:nvPr>
            <p:ph idx="1"/>
          </p:nvPr>
        </p:nvSpPr>
        <p:spPr>
          <a:xfrm>
            <a:off x="310166" y="1423853"/>
            <a:ext cx="10515600" cy="4351338"/>
          </a:xfrm>
        </p:spPr>
        <p:txBody>
          <a:bodyPr/>
          <a:lstStyle/>
          <a:p>
            <a:r>
              <a:rPr lang="en-US" dirty="0"/>
              <a:t>No dogs allowed – signs all over complex</a:t>
            </a:r>
          </a:p>
          <a:p>
            <a:pPr lvl="1"/>
            <a:r>
              <a:rPr lang="en-US" dirty="0"/>
              <a:t>Exception service animals</a:t>
            </a:r>
          </a:p>
          <a:p>
            <a:pPr lvl="1"/>
            <a:r>
              <a:rPr lang="en-US" dirty="0"/>
              <a:t>Pueblo police could remove animal from complex </a:t>
            </a:r>
          </a:p>
          <a:p>
            <a:pPr lvl="2"/>
            <a:r>
              <a:rPr lang="en-US" dirty="0"/>
              <a:t>Could include fine</a:t>
            </a:r>
          </a:p>
          <a:p>
            <a:pPr lvl="1"/>
            <a:r>
              <a:rPr lang="en-US" dirty="0"/>
              <a:t>No other animals allowed either</a:t>
            </a:r>
          </a:p>
          <a:p>
            <a:pPr lvl="1"/>
            <a:endParaRPr lang="en-US" dirty="0"/>
          </a:p>
          <a:p>
            <a:r>
              <a:rPr lang="en-US" dirty="0"/>
              <a:t>Watch for snakes, bobcats, mountain lions, etc. </a:t>
            </a:r>
          </a:p>
          <a:p>
            <a:pPr lvl="1"/>
            <a:r>
              <a:rPr lang="en-US" dirty="0"/>
              <a:t>Keep everyone out of the “bad areas”</a:t>
            </a:r>
          </a:p>
          <a:p>
            <a:pPr lvl="1"/>
            <a:r>
              <a:rPr lang="en-US" dirty="0"/>
              <a:t>Know procedures for snake relocation</a:t>
            </a:r>
          </a:p>
          <a:p>
            <a:pPr lvl="1"/>
            <a:endParaRPr lang="en-US" dirty="0"/>
          </a:p>
        </p:txBody>
      </p:sp>
      <p:pic>
        <p:nvPicPr>
          <p:cNvPr id="4098" name="Picture 2" descr="Who Let the Dogs Out (TV Series 2011 ...">
            <a:extLst>
              <a:ext uri="{FF2B5EF4-FFF2-40B4-BE49-F238E27FC236}">
                <a16:creationId xmlns:a16="http://schemas.microsoft.com/office/drawing/2014/main" id="{BD25F195-C491-275B-6DE5-64BAD0E98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7168" y="1484581"/>
            <a:ext cx="4074666" cy="3949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29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4F2C-3F88-C112-152A-164EB642ABD0}"/>
              </a:ext>
            </a:extLst>
          </p:cNvPr>
          <p:cNvSpPr>
            <a:spLocks noGrp="1"/>
          </p:cNvSpPr>
          <p:nvPr>
            <p:ph type="title"/>
          </p:nvPr>
        </p:nvSpPr>
        <p:spPr>
          <a:xfrm>
            <a:off x="207136" y="159063"/>
            <a:ext cx="10515600" cy="1325563"/>
          </a:xfrm>
        </p:spPr>
        <p:txBody>
          <a:bodyPr/>
          <a:lstStyle/>
          <a:p>
            <a:r>
              <a:rPr lang="en-US" b="1" dirty="0">
                <a:latin typeface="+mn-lt"/>
              </a:rPr>
              <a:t>Paul’s Place – Referee Shack</a:t>
            </a:r>
          </a:p>
        </p:txBody>
      </p:sp>
      <p:sp>
        <p:nvSpPr>
          <p:cNvPr id="3" name="Content Placeholder 2">
            <a:extLst>
              <a:ext uri="{FF2B5EF4-FFF2-40B4-BE49-F238E27FC236}">
                <a16:creationId xmlns:a16="http://schemas.microsoft.com/office/drawing/2014/main" id="{E5BFE9F6-B7C4-F05D-5AC0-2F1E3C83BE15}"/>
              </a:ext>
            </a:extLst>
          </p:cNvPr>
          <p:cNvSpPr>
            <a:spLocks noGrp="1"/>
          </p:cNvSpPr>
          <p:nvPr>
            <p:ph idx="1"/>
          </p:nvPr>
        </p:nvSpPr>
        <p:spPr>
          <a:xfrm>
            <a:off x="390411" y="1484626"/>
            <a:ext cx="10515600" cy="4729361"/>
          </a:xfrm>
        </p:spPr>
        <p:txBody>
          <a:bodyPr>
            <a:normAutofit/>
          </a:bodyPr>
          <a:lstStyle/>
          <a:p>
            <a:r>
              <a:rPr lang="en-US" sz="2000" dirty="0"/>
              <a:t>Located on top of hill between fields 7 &amp; 9</a:t>
            </a:r>
          </a:p>
          <a:p>
            <a:r>
              <a:rPr lang="en-US" sz="2000" dirty="0"/>
              <a:t>For Tournaments this building will hold both the tournament headquarters and referees</a:t>
            </a:r>
          </a:p>
          <a:p>
            <a:pPr lvl="1"/>
            <a:r>
              <a:rPr lang="en-US" sz="2000" dirty="0"/>
              <a:t>Tournament Headquarters will be on the south side of the building</a:t>
            </a:r>
          </a:p>
          <a:p>
            <a:pPr lvl="2"/>
            <a:r>
              <a:rPr lang="en-US" dirty="0"/>
              <a:t>Upset Coaches or parents should only be sent to the </a:t>
            </a:r>
          </a:p>
          <a:p>
            <a:pPr marL="0" indent="0">
              <a:buNone/>
            </a:pPr>
            <a:r>
              <a:rPr lang="en-US" sz="2000" dirty="0"/>
              <a:t>     	    south side of this building. </a:t>
            </a:r>
          </a:p>
          <a:p>
            <a:pPr lvl="1"/>
            <a:r>
              <a:rPr lang="en-US" sz="2000" dirty="0"/>
              <a:t>Referee area will be on the north side (also the referee </a:t>
            </a:r>
          </a:p>
          <a:p>
            <a:pPr marL="0" indent="0">
              <a:buNone/>
            </a:pPr>
            <a:r>
              <a:rPr lang="en-US" sz="2000" dirty="0"/>
              <a:t>            payout location)</a:t>
            </a:r>
          </a:p>
          <a:p>
            <a:r>
              <a:rPr lang="en-US" sz="2000" dirty="0"/>
              <a:t>Lost and Found </a:t>
            </a:r>
          </a:p>
          <a:p>
            <a:pPr lvl="1"/>
            <a:r>
              <a:rPr lang="en-US" sz="2000" dirty="0"/>
              <a:t>Located south entrance  </a:t>
            </a:r>
          </a:p>
          <a:p>
            <a:pPr marL="457200" lvl="1" indent="0">
              <a:buNone/>
            </a:pPr>
            <a:endParaRPr lang="en-US" sz="2000" dirty="0"/>
          </a:p>
          <a:p>
            <a:r>
              <a:rPr lang="en-US" sz="2000" dirty="0" err="1"/>
              <a:t>WiFi</a:t>
            </a:r>
            <a:endParaRPr lang="en-US" sz="2000" dirty="0"/>
          </a:p>
          <a:p>
            <a:pPr lvl="1"/>
            <a:r>
              <a:rPr lang="en-US" sz="2000" dirty="0"/>
              <a:t>Can be used by anyone that needs it – Network is named: </a:t>
            </a:r>
            <a:r>
              <a:rPr lang="en-US" sz="2000" dirty="0" err="1"/>
              <a:t>PSASoccer</a:t>
            </a:r>
            <a:r>
              <a:rPr lang="en-US" sz="2000" dirty="0"/>
              <a:t> / Password: score1goal</a:t>
            </a:r>
          </a:p>
          <a:p>
            <a:endParaRPr lang="en-US" sz="2000" dirty="0"/>
          </a:p>
          <a:p>
            <a:endParaRPr lang="en-US" sz="2000" dirty="0"/>
          </a:p>
          <a:p>
            <a:endParaRPr lang="en-US" dirty="0"/>
          </a:p>
          <a:p>
            <a:endParaRPr lang="en-US" dirty="0"/>
          </a:p>
        </p:txBody>
      </p:sp>
      <p:sp>
        <p:nvSpPr>
          <p:cNvPr id="4" name="TextBox 3">
            <a:extLst>
              <a:ext uri="{FF2B5EF4-FFF2-40B4-BE49-F238E27FC236}">
                <a16:creationId xmlns:a16="http://schemas.microsoft.com/office/drawing/2014/main" id="{0C11FDD4-EA07-A78E-1FEF-5912F68A0C76}"/>
              </a:ext>
            </a:extLst>
          </p:cNvPr>
          <p:cNvSpPr txBox="1"/>
          <p:nvPr/>
        </p:nvSpPr>
        <p:spPr>
          <a:xfrm>
            <a:off x="7876608" y="2695144"/>
            <a:ext cx="3392983" cy="2308324"/>
          </a:xfrm>
          <a:prstGeom prst="rect">
            <a:avLst/>
          </a:prstGeom>
          <a:noFill/>
        </p:spPr>
        <p:txBody>
          <a:bodyPr wrap="square" rtlCol="0">
            <a:spAutoFit/>
          </a:bodyPr>
          <a:lstStyle/>
          <a:p>
            <a:pPr algn="ctr"/>
            <a:r>
              <a:rPr lang="en-US" sz="4800" dirty="0"/>
              <a:t>INSERT </a:t>
            </a:r>
          </a:p>
          <a:p>
            <a:pPr algn="ctr"/>
            <a:r>
              <a:rPr lang="en-US" sz="4800" dirty="0"/>
              <a:t>PICTURE</a:t>
            </a:r>
          </a:p>
          <a:p>
            <a:pPr algn="ctr"/>
            <a:r>
              <a:rPr lang="en-US" sz="4800" dirty="0"/>
              <a:t> HERE</a:t>
            </a:r>
          </a:p>
        </p:txBody>
      </p:sp>
      <p:pic>
        <p:nvPicPr>
          <p:cNvPr id="6" name="Picture 5" descr="A person standing next to a fence&#10;&#10;AI-generated content may be incorrect.">
            <a:extLst>
              <a:ext uri="{FF2B5EF4-FFF2-40B4-BE49-F238E27FC236}">
                <a16:creationId xmlns:a16="http://schemas.microsoft.com/office/drawing/2014/main" id="{3BA026E2-FFBB-60B2-63BE-0D9693A43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4297" y="2695144"/>
            <a:ext cx="2951714" cy="2692933"/>
          </a:xfrm>
          <a:prstGeom prst="rect">
            <a:avLst/>
          </a:prstGeom>
        </p:spPr>
      </p:pic>
    </p:spTree>
    <p:extLst>
      <p:ext uri="{BB962C8B-B14F-4D97-AF65-F5344CB8AC3E}">
        <p14:creationId xmlns:p14="http://schemas.microsoft.com/office/powerpoint/2010/main" val="194116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DE0EA-F92A-6C5B-66F0-2C164E65ED19}"/>
              </a:ext>
            </a:extLst>
          </p:cNvPr>
          <p:cNvSpPr>
            <a:spLocks noGrp="1"/>
          </p:cNvSpPr>
          <p:nvPr>
            <p:ph type="title"/>
          </p:nvPr>
        </p:nvSpPr>
        <p:spPr>
          <a:xfrm>
            <a:off x="271530" y="252100"/>
            <a:ext cx="4539621" cy="1325563"/>
          </a:xfrm>
        </p:spPr>
        <p:txBody>
          <a:bodyPr/>
          <a:lstStyle/>
          <a:p>
            <a:r>
              <a:rPr lang="en-US" b="1" dirty="0">
                <a:latin typeface="+mn-lt"/>
              </a:rPr>
              <a:t>Miscellaneous</a:t>
            </a:r>
          </a:p>
        </p:txBody>
      </p:sp>
      <p:sp>
        <p:nvSpPr>
          <p:cNvPr id="3" name="Content Placeholder 2">
            <a:extLst>
              <a:ext uri="{FF2B5EF4-FFF2-40B4-BE49-F238E27FC236}">
                <a16:creationId xmlns:a16="http://schemas.microsoft.com/office/drawing/2014/main" id="{E7C27E61-6A26-29BA-6958-4A7F4F3668F1}"/>
              </a:ext>
            </a:extLst>
          </p:cNvPr>
          <p:cNvSpPr>
            <a:spLocks noGrp="1"/>
          </p:cNvSpPr>
          <p:nvPr>
            <p:ph idx="1"/>
          </p:nvPr>
        </p:nvSpPr>
        <p:spPr>
          <a:xfrm>
            <a:off x="3704822" y="1036022"/>
            <a:ext cx="8215648" cy="5107200"/>
          </a:xfrm>
        </p:spPr>
        <p:txBody>
          <a:bodyPr>
            <a:normAutofit/>
          </a:bodyPr>
          <a:lstStyle/>
          <a:p>
            <a:r>
              <a:rPr lang="en-US" dirty="0"/>
              <a:t>Hot Air Balloons</a:t>
            </a:r>
          </a:p>
          <a:p>
            <a:pPr lvl="1"/>
            <a:r>
              <a:rPr lang="en-US" dirty="0"/>
              <a:t>Are not allowed to land on fields unless emergency</a:t>
            </a:r>
          </a:p>
          <a:p>
            <a:pPr lvl="2"/>
            <a:r>
              <a:rPr lang="en-US" dirty="0"/>
              <a:t>Must declare emergency landing</a:t>
            </a:r>
          </a:p>
          <a:p>
            <a:r>
              <a:rPr lang="en-US" dirty="0"/>
              <a:t>Parking</a:t>
            </a:r>
          </a:p>
          <a:p>
            <a:pPr lvl="1"/>
            <a:r>
              <a:rPr lang="en-US" dirty="0"/>
              <a:t>No parking in emergency vehicle access zones</a:t>
            </a:r>
          </a:p>
          <a:p>
            <a:pPr lvl="2"/>
            <a:r>
              <a:rPr lang="en-US" dirty="0"/>
              <a:t>Contact league/field director</a:t>
            </a:r>
          </a:p>
          <a:p>
            <a:pPr lvl="1"/>
            <a:r>
              <a:rPr lang="en-US" dirty="0"/>
              <a:t>Report accidents/issues to league/field director</a:t>
            </a:r>
          </a:p>
          <a:p>
            <a:pPr lvl="1"/>
            <a:r>
              <a:rPr lang="en-US" dirty="0"/>
              <a:t>Traffic</a:t>
            </a:r>
          </a:p>
          <a:p>
            <a:pPr lvl="2"/>
            <a:r>
              <a:rPr lang="en-US" dirty="0"/>
              <a:t>May need to assist with traffic – block off midway if entrance gates are backed up</a:t>
            </a:r>
          </a:p>
          <a:p>
            <a:r>
              <a:rPr lang="en-US" dirty="0"/>
              <a:t>Vendors</a:t>
            </a:r>
          </a:p>
          <a:p>
            <a:pPr lvl="1"/>
            <a:r>
              <a:rPr lang="en-US" dirty="0"/>
              <a:t>Must be approved or will be fined and removed from the complex</a:t>
            </a:r>
          </a:p>
          <a:p>
            <a:pPr marL="457200" lvl="1" indent="0">
              <a:buNone/>
            </a:pPr>
            <a:endParaRPr lang="en-US" dirty="0"/>
          </a:p>
        </p:txBody>
      </p:sp>
      <p:pic>
        <p:nvPicPr>
          <p:cNvPr id="6148" name="Picture 4" descr="Hot Air Soccer!">
            <a:extLst>
              <a:ext uri="{FF2B5EF4-FFF2-40B4-BE49-F238E27FC236}">
                <a16:creationId xmlns:a16="http://schemas.microsoft.com/office/drawing/2014/main" id="{2C71C032-0486-FA9D-4AA5-F09EFA6D8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501" y="2125014"/>
            <a:ext cx="3063291" cy="3155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414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500+ Soccer Field Background Stock ...">
            <a:extLst>
              <a:ext uri="{FF2B5EF4-FFF2-40B4-BE49-F238E27FC236}">
                <a16:creationId xmlns:a16="http://schemas.microsoft.com/office/drawing/2014/main" id="{AF5511B6-D11C-023F-8725-40A666DB15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4"/>
            <a:ext cx="12192000" cy="685800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62664CD-FA74-4753-987A-51ACE8B54211}"/>
              </a:ext>
            </a:extLst>
          </p:cNvPr>
          <p:cNvSpPr>
            <a:spLocks noGrp="1"/>
          </p:cNvSpPr>
          <p:nvPr>
            <p:ph idx="1"/>
          </p:nvPr>
        </p:nvSpPr>
        <p:spPr>
          <a:xfrm>
            <a:off x="579549" y="1275009"/>
            <a:ext cx="8814644" cy="4790940"/>
          </a:xfrm>
        </p:spPr>
        <p:txBody>
          <a:bodyPr>
            <a:normAutofit fontScale="92500" lnSpcReduction="10000"/>
          </a:bodyPr>
          <a:lstStyle/>
          <a:p>
            <a:r>
              <a:rPr lang="en-US" sz="3000" b="1" dirty="0">
                <a:solidFill>
                  <a:schemeClr val="bg1"/>
                </a:solidFill>
              </a:rPr>
              <a:t>Mission Statement</a:t>
            </a:r>
          </a:p>
          <a:p>
            <a:r>
              <a:rPr lang="en-US" sz="3000" b="1" dirty="0">
                <a:solidFill>
                  <a:schemeClr val="bg1"/>
                </a:solidFill>
              </a:rPr>
              <a:t>Field Marshalls</a:t>
            </a:r>
          </a:p>
          <a:p>
            <a:r>
              <a:rPr lang="en-US" sz="3000" b="1" dirty="0">
                <a:solidFill>
                  <a:schemeClr val="bg1"/>
                </a:solidFill>
              </a:rPr>
              <a:t>Players</a:t>
            </a:r>
          </a:p>
          <a:p>
            <a:pPr lvl="1"/>
            <a:r>
              <a:rPr lang="en-US" sz="2200" b="1" dirty="0">
                <a:solidFill>
                  <a:schemeClr val="bg1"/>
                </a:solidFill>
              </a:rPr>
              <a:t>Injuries</a:t>
            </a:r>
          </a:p>
          <a:p>
            <a:pPr lvl="1"/>
            <a:r>
              <a:rPr lang="en-US" sz="2200" b="1" dirty="0">
                <a:solidFill>
                  <a:schemeClr val="bg1"/>
                </a:solidFill>
              </a:rPr>
              <a:t>The Game</a:t>
            </a:r>
          </a:p>
          <a:p>
            <a:r>
              <a:rPr lang="en-US" sz="3000" b="1" dirty="0">
                <a:solidFill>
                  <a:schemeClr val="bg1"/>
                </a:solidFill>
              </a:rPr>
              <a:t>Referee</a:t>
            </a:r>
          </a:p>
          <a:p>
            <a:pPr lvl="1"/>
            <a:r>
              <a:rPr lang="en-US" sz="2200" b="1" dirty="0">
                <a:solidFill>
                  <a:schemeClr val="bg1"/>
                </a:solidFill>
              </a:rPr>
              <a:t>Abuse</a:t>
            </a:r>
          </a:p>
          <a:p>
            <a:pPr lvl="1"/>
            <a:r>
              <a:rPr lang="en-US" sz="2200" b="1" dirty="0">
                <a:solidFill>
                  <a:schemeClr val="bg1"/>
                </a:solidFill>
              </a:rPr>
              <a:t>Paul’s Place</a:t>
            </a:r>
          </a:p>
          <a:p>
            <a:r>
              <a:rPr lang="en-US" sz="3000" b="1" dirty="0">
                <a:solidFill>
                  <a:schemeClr val="bg1"/>
                </a:solidFill>
              </a:rPr>
              <a:t>Coaches/Spectators</a:t>
            </a:r>
          </a:p>
          <a:p>
            <a:r>
              <a:rPr lang="en-US" sz="3000" b="1" dirty="0">
                <a:solidFill>
                  <a:schemeClr val="bg1"/>
                </a:solidFill>
              </a:rPr>
              <a:t>Fields</a:t>
            </a:r>
          </a:p>
          <a:p>
            <a:pPr lvl="1"/>
            <a:r>
              <a:rPr lang="en-US" sz="2200" b="1" dirty="0">
                <a:solidFill>
                  <a:schemeClr val="bg1"/>
                </a:solidFill>
              </a:rPr>
              <a:t>Weather</a:t>
            </a:r>
          </a:p>
          <a:p>
            <a:pPr lvl="1"/>
            <a:r>
              <a:rPr lang="en-US" sz="2200" b="1" dirty="0">
                <a:solidFill>
                  <a:schemeClr val="bg1"/>
                </a:solidFill>
              </a:rPr>
              <a:t>Animals</a:t>
            </a:r>
          </a:p>
          <a:p>
            <a:pPr marL="0" indent="0">
              <a:buNone/>
            </a:pPr>
            <a:endParaRPr lang="en-US" dirty="0"/>
          </a:p>
          <a:p>
            <a:pPr marL="457200" lvl="1" indent="0">
              <a:buNone/>
            </a:pPr>
            <a:endParaRPr lang="en-US" dirty="0"/>
          </a:p>
        </p:txBody>
      </p:sp>
      <p:sp>
        <p:nvSpPr>
          <p:cNvPr id="2" name="Title 1">
            <a:extLst>
              <a:ext uri="{FF2B5EF4-FFF2-40B4-BE49-F238E27FC236}">
                <a16:creationId xmlns:a16="http://schemas.microsoft.com/office/drawing/2014/main" id="{E6DF502A-B1D5-F0E4-BD8F-73EF282F0A10}"/>
              </a:ext>
            </a:extLst>
          </p:cNvPr>
          <p:cNvSpPr>
            <a:spLocks noGrp="1"/>
          </p:cNvSpPr>
          <p:nvPr>
            <p:ph type="title"/>
          </p:nvPr>
        </p:nvSpPr>
        <p:spPr>
          <a:xfrm>
            <a:off x="0" y="295600"/>
            <a:ext cx="6486660" cy="683804"/>
          </a:xfrm>
          <a:noFill/>
          <a:ln>
            <a:noFill/>
          </a:ln>
        </p:spPr>
        <p:txBody>
          <a:bodyPr>
            <a:noAutofit/>
          </a:bodyPr>
          <a:lstStyle/>
          <a:p>
            <a:pPr algn="ctr"/>
            <a:r>
              <a:rPr lang="en-US" sz="4800" b="1" dirty="0">
                <a:latin typeface="+mn-lt"/>
              </a:rPr>
              <a:t>Table of Contents</a:t>
            </a:r>
          </a:p>
        </p:txBody>
      </p:sp>
    </p:spTree>
    <p:extLst>
      <p:ext uri="{BB962C8B-B14F-4D97-AF65-F5344CB8AC3E}">
        <p14:creationId xmlns:p14="http://schemas.microsoft.com/office/powerpoint/2010/main" val="1952133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4BAA-47F9-EFB6-E408-72D965940053}"/>
              </a:ext>
            </a:extLst>
          </p:cNvPr>
          <p:cNvSpPr>
            <a:spLocks noGrp="1"/>
          </p:cNvSpPr>
          <p:nvPr>
            <p:ph idx="1"/>
          </p:nvPr>
        </p:nvSpPr>
        <p:spPr>
          <a:xfrm>
            <a:off x="838200" y="2034863"/>
            <a:ext cx="10515600" cy="2421228"/>
          </a:xfrm>
        </p:spPr>
        <p:txBody>
          <a:bodyPr>
            <a:normAutofit/>
          </a:bodyPr>
          <a:lstStyle/>
          <a:p>
            <a:pPr marL="0" indent="0" algn="ctr">
              <a:buNone/>
            </a:pPr>
            <a:r>
              <a:rPr lang="en-US" sz="6000" dirty="0">
                <a:solidFill>
                  <a:srgbClr val="002060"/>
                </a:solidFill>
              </a:rPr>
              <a:t>Questions?</a:t>
            </a:r>
          </a:p>
          <a:p>
            <a:pPr marL="0" indent="0" algn="ctr">
              <a:buNone/>
            </a:pPr>
            <a:endParaRPr lang="en-US" sz="1800" dirty="0"/>
          </a:p>
          <a:p>
            <a:pPr marL="0" indent="0" algn="ctr">
              <a:buNone/>
            </a:pPr>
            <a:r>
              <a:rPr lang="en-US" sz="3600" dirty="0"/>
              <a:t>Contact league/tournament directors</a:t>
            </a:r>
          </a:p>
        </p:txBody>
      </p:sp>
    </p:spTree>
    <p:extLst>
      <p:ext uri="{BB962C8B-B14F-4D97-AF65-F5344CB8AC3E}">
        <p14:creationId xmlns:p14="http://schemas.microsoft.com/office/powerpoint/2010/main" val="724590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DF7A2-C47B-7500-9D5D-C5A6FB0E6431}"/>
              </a:ext>
            </a:extLst>
          </p:cNvPr>
          <p:cNvSpPr>
            <a:spLocks noGrp="1"/>
          </p:cNvSpPr>
          <p:nvPr>
            <p:ph type="title"/>
          </p:nvPr>
        </p:nvSpPr>
        <p:spPr>
          <a:xfrm>
            <a:off x="3136881" y="351259"/>
            <a:ext cx="5655292" cy="1188720"/>
          </a:xfrm>
        </p:spPr>
        <p:txBody>
          <a:bodyPr>
            <a:noAutofit/>
          </a:bodyPr>
          <a:lstStyle/>
          <a:p>
            <a:pPr algn="ctr"/>
            <a:r>
              <a:rPr lang="en-US" b="1" dirty="0">
                <a:latin typeface="Bodoni MT Black" panose="02070A03080606020203" pitchFamily="18" charset="0"/>
              </a:rPr>
              <a:t>Field Marshall Mission Statement</a:t>
            </a:r>
          </a:p>
        </p:txBody>
      </p:sp>
      <p:sp>
        <p:nvSpPr>
          <p:cNvPr id="3" name="Content Placeholder 2">
            <a:extLst>
              <a:ext uri="{FF2B5EF4-FFF2-40B4-BE49-F238E27FC236}">
                <a16:creationId xmlns:a16="http://schemas.microsoft.com/office/drawing/2014/main" id="{A4DE496F-234C-284E-DD9E-03024501F994}"/>
              </a:ext>
            </a:extLst>
          </p:cNvPr>
          <p:cNvSpPr>
            <a:spLocks noGrp="1"/>
          </p:cNvSpPr>
          <p:nvPr>
            <p:ph idx="1"/>
          </p:nvPr>
        </p:nvSpPr>
        <p:spPr>
          <a:xfrm>
            <a:off x="788904" y="1705427"/>
            <a:ext cx="10170941" cy="1807825"/>
          </a:xfrm>
        </p:spPr>
        <p:txBody>
          <a:bodyPr>
            <a:noAutofit/>
          </a:bodyPr>
          <a:lstStyle/>
          <a:p>
            <a:pPr marL="0" indent="0" algn="ctr">
              <a:buNone/>
            </a:pPr>
            <a:r>
              <a:rPr lang="en-US" sz="2400" dirty="0">
                <a:cs typeface="Aharoni" panose="02010803020104030203" pitchFamily="2" charset="-79"/>
              </a:rPr>
              <a:t>Our mission is to help provide a safe, supportive, and fun environment where athletes can develop their soccer skills, build character, and grow a lifelong love for the game. We are committed to promoting teamwork, sportsmanship, and personal growth while fostering a positive atmosphere for all players, coaches and families. </a:t>
            </a:r>
          </a:p>
        </p:txBody>
      </p:sp>
      <p:pic>
        <p:nvPicPr>
          <p:cNvPr id="7170" name="Picture 2" descr="25 Team Building Activities for Soccer">
            <a:extLst>
              <a:ext uri="{FF2B5EF4-FFF2-40B4-BE49-F238E27FC236}">
                <a16:creationId xmlns:a16="http://schemas.microsoft.com/office/drawing/2014/main" id="{32CB57A7-4814-68C8-C9CB-9051F8C082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33" y="3670479"/>
            <a:ext cx="3529827" cy="29006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OPA Soccer Program | YouthPower365">
            <a:extLst>
              <a:ext uri="{FF2B5EF4-FFF2-40B4-BE49-F238E27FC236}">
                <a16:creationId xmlns:a16="http://schemas.microsoft.com/office/drawing/2014/main" id="{62FEFA93-931E-441E-7EE2-974EC0C2C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4118" y="3670479"/>
            <a:ext cx="3799268" cy="290065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7,500+ Girls Soccer Teen Stock Photos ...">
            <a:extLst>
              <a:ext uri="{FF2B5EF4-FFF2-40B4-BE49-F238E27FC236}">
                <a16:creationId xmlns:a16="http://schemas.microsoft.com/office/drawing/2014/main" id="{68090743-1FE2-D8AF-B9A0-1B2CAD2FE9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3843" y="3670479"/>
            <a:ext cx="3709028" cy="2900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926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2B6C-D228-6795-E60E-689474B1CE94}"/>
              </a:ext>
            </a:extLst>
          </p:cNvPr>
          <p:cNvSpPr>
            <a:spLocks noGrp="1"/>
          </p:cNvSpPr>
          <p:nvPr>
            <p:ph type="title"/>
          </p:nvPr>
        </p:nvSpPr>
        <p:spPr>
          <a:xfrm>
            <a:off x="284409" y="207021"/>
            <a:ext cx="10515600" cy="1325563"/>
          </a:xfrm>
        </p:spPr>
        <p:txBody>
          <a:bodyPr/>
          <a:lstStyle/>
          <a:p>
            <a:r>
              <a:rPr lang="en-US" b="1" dirty="0">
                <a:latin typeface="+mn-lt"/>
              </a:rPr>
              <a:t>Field Marshall Safety</a:t>
            </a:r>
          </a:p>
        </p:txBody>
      </p:sp>
      <p:pic>
        <p:nvPicPr>
          <p:cNvPr id="2052" name="Picture 4" descr="How to spell the word 'SAFETY ...">
            <a:extLst>
              <a:ext uri="{FF2B5EF4-FFF2-40B4-BE49-F238E27FC236}">
                <a16:creationId xmlns:a16="http://schemas.microsoft.com/office/drawing/2014/main" id="{FE65DD0E-F749-6AAF-A4C3-07641DAB2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6084" y="4614337"/>
            <a:ext cx="2486025" cy="187291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86D639DD-0E9C-429C-418C-F19D101C9F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6732" y="207022"/>
            <a:ext cx="2252295" cy="24450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7E5FECC-6E05-92DF-0874-985398766E1F}"/>
              </a:ext>
            </a:extLst>
          </p:cNvPr>
          <p:cNvSpPr>
            <a:spLocks noGrp="1"/>
          </p:cNvSpPr>
          <p:nvPr>
            <p:ph idx="1"/>
          </p:nvPr>
        </p:nvSpPr>
        <p:spPr>
          <a:xfrm>
            <a:off x="284409" y="1350498"/>
            <a:ext cx="10198994" cy="4965896"/>
          </a:xfrm>
        </p:spPr>
        <p:txBody>
          <a:bodyPr>
            <a:normAutofit fontScale="85000" lnSpcReduction="10000"/>
          </a:bodyPr>
          <a:lstStyle/>
          <a:p>
            <a:r>
              <a:rPr lang="en-US" sz="2600" dirty="0"/>
              <a:t>Take care of yourself! Put on sunblock, stay hydrated and stretch before your shift. Remember to wear your vest when working. </a:t>
            </a:r>
          </a:p>
          <a:p>
            <a:pPr marL="0" indent="0">
              <a:lnSpc>
                <a:spcPct val="100000"/>
              </a:lnSpc>
              <a:spcBef>
                <a:spcPts val="0"/>
              </a:spcBef>
              <a:buNone/>
            </a:pPr>
            <a:endParaRPr lang="en-US" sz="2200" dirty="0"/>
          </a:p>
          <a:p>
            <a:r>
              <a:rPr lang="en-US" sz="2600" dirty="0"/>
              <a:t>Never put yourself in harms way </a:t>
            </a:r>
          </a:p>
          <a:p>
            <a:pPr lvl="1"/>
            <a:r>
              <a:rPr lang="en-US" sz="1900" dirty="0"/>
              <a:t>Do not try to break up fights</a:t>
            </a:r>
          </a:p>
          <a:p>
            <a:pPr lvl="1"/>
            <a:r>
              <a:rPr lang="en-US" sz="1900" dirty="0"/>
              <a:t>Even though the snakes are cute do not play with them</a:t>
            </a:r>
          </a:p>
          <a:p>
            <a:pPr lvl="1"/>
            <a:r>
              <a:rPr lang="en-US" sz="1900" dirty="0"/>
              <a:t>Do not drive the golf carts recklessly or across game fields</a:t>
            </a:r>
          </a:p>
          <a:p>
            <a:pPr marL="0" indent="0">
              <a:lnSpc>
                <a:spcPct val="100000"/>
              </a:lnSpc>
              <a:spcBef>
                <a:spcPts val="0"/>
              </a:spcBef>
              <a:buNone/>
            </a:pPr>
            <a:endParaRPr lang="en-US" sz="2200" dirty="0"/>
          </a:p>
          <a:p>
            <a:r>
              <a:rPr lang="en-US" sz="2600" dirty="0"/>
              <a:t>Report fights or unruly spectators. Understand how to approach mass confrontation.</a:t>
            </a:r>
          </a:p>
          <a:p>
            <a:pPr lvl="1"/>
            <a:r>
              <a:rPr lang="en-US" sz="1900" dirty="0"/>
              <a:t>Just being present can calm crowds down</a:t>
            </a:r>
          </a:p>
          <a:p>
            <a:pPr lvl="1"/>
            <a:r>
              <a:rPr lang="en-US" sz="1900" dirty="0"/>
              <a:t>Know when/how to speak to offender.  Do not raise voice, walk them away from focused area</a:t>
            </a:r>
          </a:p>
          <a:p>
            <a:pPr lvl="1"/>
            <a:r>
              <a:rPr lang="en-US" sz="1900" dirty="0"/>
              <a:t>They want to be heard, so listen</a:t>
            </a:r>
          </a:p>
          <a:p>
            <a:pPr lvl="1"/>
            <a:r>
              <a:rPr lang="en-US" sz="1900" dirty="0"/>
              <a:t>If coach/spectator is not accepting, stay in area but back off and call for assistance. </a:t>
            </a:r>
          </a:p>
          <a:p>
            <a:pPr lvl="1"/>
            <a:r>
              <a:rPr lang="en-US" sz="1900" dirty="0"/>
              <a:t>Know when to tell offender to leave – Do not do this alone and report it to league director </a:t>
            </a:r>
          </a:p>
          <a:p>
            <a:pPr marL="0" indent="0">
              <a:lnSpc>
                <a:spcPct val="100000"/>
              </a:lnSpc>
              <a:spcBef>
                <a:spcPts val="0"/>
              </a:spcBef>
              <a:buNone/>
            </a:pPr>
            <a:endParaRPr lang="en-US" sz="2200" dirty="0"/>
          </a:p>
          <a:p>
            <a:r>
              <a:rPr lang="en-US" sz="2600" dirty="0"/>
              <a:t>Go to where the noise is – prevent escalation before it happens</a:t>
            </a:r>
          </a:p>
          <a:p>
            <a:pPr lvl="1"/>
            <a:r>
              <a:rPr lang="en-US" sz="1900" dirty="0"/>
              <a:t>Preventing something from escalating keeps everyone safer</a:t>
            </a:r>
          </a:p>
        </p:txBody>
      </p:sp>
    </p:spTree>
    <p:extLst>
      <p:ext uri="{BB962C8B-B14F-4D97-AF65-F5344CB8AC3E}">
        <p14:creationId xmlns:p14="http://schemas.microsoft.com/office/powerpoint/2010/main" val="1771434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D87C0-C78F-F939-AFC8-3DE30B059711}"/>
              </a:ext>
            </a:extLst>
          </p:cNvPr>
          <p:cNvSpPr>
            <a:spLocks noGrp="1"/>
          </p:cNvSpPr>
          <p:nvPr>
            <p:ph type="title"/>
          </p:nvPr>
        </p:nvSpPr>
        <p:spPr>
          <a:xfrm>
            <a:off x="374560" y="190444"/>
            <a:ext cx="10515600" cy="1325563"/>
          </a:xfrm>
        </p:spPr>
        <p:txBody>
          <a:bodyPr/>
          <a:lstStyle/>
          <a:p>
            <a:r>
              <a:rPr lang="en-US" b="1" dirty="0">
                <a:latin typeface="+mn-lt"/>
              </a:rPr>
              <a:t>Field Marshalls</a:t>
            </a:r>
          </a:p>
        </p:txBody>
      </p:sp>
      <p:sp>
        <p:nvSpPr>
          <p:cNvPr id="3" name="Content Placeholder 2">
            <a:extLst>
              <a:ext uri="{FF2B5EF4-FFF2-40B4-BE49-F238E27FC236}">
                <a16:creationId xmlns:a16="http://schemas.microsoft.com/office/drawing/2014/main" id="{C3327B05-FD79-423A-D0CA-B627046AED21}"/>
              </a:ext>
            </a:extLst>
          </p:cNvPr>
          <p:cNvSpPr>
            <a:spLocks noGrp="1"/>
          </p:cNvSpPr>
          <p:nvPr>
            <p:ph idx="1"/>
          </p:nvPr>
        </p:nvSpPr>
        <p:spPr>
          <a:xfrm>
            <a:off x="5417569" y="603447"/>
            <a:ext cx="6309719" cy="5848868"/>
          </a:xfrm>
        </p:spPr>
        <p:txBody>
          <a:bodyPr>
            <a:normAutofit fontScale="92500" lnSpcReduction="10000"/>
          </a:bodyPr>
          <a:lstStyle/>
          <a:p>
            <a:pPr marL="0" indent="0">
              <a:buNone/>
            </a:pPr>
            <a:r>
              <a:rPr lang="en-US" sz="3500" u="sng" dirty="0"/>
              <a:t>Responsibilities</a:t>
            </a:r>
          </a:p>
          <a:p>
            <a:r>
              <a:rPr lang="en-US" sz="2400" dirty="0"/>
              <a:t>Safety is our priority!</a:t>
            </a:r>
          </a:p>
          <a:p>
            <a:pPr lvl="1"/>
            <a:r>
              <a:rPr lang="en-US" sz="1900" dirty="0"/>
              <a:t>Players, referees, coaches, families and ourselves</a:t>
            </a:r>
          </a:p>
          <a:p>
            <a:r>
              <a:rPr lang="en-US" sz="2400" dirty="0"/>
              <a:t>Help ensure games start on time and all referee crews are present</a:t>
            </a:r>
          </a:p>
          <a:p>
            <a:r>
              <a:rPr lang="en-US" sz="2400" dirty="0"/>
              <a:t>Stop/report referee abuse</a:t>
            </a:r>
          </a:p>
          <a:p>
            <a:r>
              <a:rPr lang="en-US" sz="2400" dirty="0"/>
              <a:t>Report traffic issues</a:t>
            </a:r>
          </a:p>
          <a:p>
            <a:r>
              <a:rPr lang="en-US" sz="2400" dirty="0"/>
              <a:t>Field maintenance</a:t>
            </a:r>
          </a:p>
          <a:p>
            <a:r>
              <a:rPr lang="en-US" sz="2400" dirty="0"/>
              <a:t>Weather notifications</a:t>
            </a:r>
          </a:p>
          <a:p>
            <a:r>
              <a:rPr lang="en-US" sz="2400" dirty="0"/>
              <a:t>Animal control</a:t>
            </a:r>
          </a:p>
          <a:p>
            <a:r>
              <a:rPr lang="en-US" sz="2400" dirty="0"/>
              <a:t>Assist with directions to fields, bathrooms, vendors and referee shack</a:t>
            </a:r>
          </a:p>
          <a:p>
            <a:r>
              <a:rPr lang="en-US" sz="2400" dirty="0"/>
              <a:t>Lost and found</a:t>
            </a:r>
          </a:p>
          <a:p>
            <a:r>
              <a:rPr lang="en-US" sz="2400" dirty="0"/>
              <a:t>Enforce photographer/media rules</a:t>
            </a:r>
          </a:p>
          <a:p>
            <a:r>
              <a:rPr lang="en-US" sz="2400"/>
              <a:t>Handout </a:t>
            </a:r>
            <a:r>
              <a:rPr lang="en-US" sz="2400" dirty="0"/>
              <a:t>the link for the </a:t>
            </a:r>
            <a:r>
              <a:rPr lang="en-US" sz="2400"/>
              <a:t>Referee Feedback Form</a:t>
            </a:r>
            <a:endParaRPr lang="en-US" sz="2400" dirty="0"/>
          </a:p>
          <a:p>
            <a:endParaRPr lang="en-US" dirty="0"/>
          </a:p>
        </p:txBody>
      </p:sp>
      <p:pic>
        <p:nvPicPr>
          <p:cNvPr id="6146" name="Picture 2" descr="Field Marshall">
            <a:extLst>
              <a:ext uri="{FF2B5EF4-FFF2-40B4-BE49-F238E27FC236}">
                <a16:creationId xmlns:a16="http://schemas.microsoft.com/office/drawing/2014/main" id="{4B04BCD7-ABE8-784E-9587-D68791F57C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712" y="1790014"/>
            <a:ext cx="4661080" cy="274265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Work with SF Youth Soccer - The SF ...">
            <a:extLst>
              <a:ext uri="{FF2B5EF4-FFF2-40B4-BE49-F238E27FC236}">
                <a16:creationId xmlns:a16="http://schemas.microsoft.com/office/drawing/2014/main" id="{10C5CEF2-8249-897C-16B6-9C05D8AD80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5515" y="2428567"/>
            <a:ext cx="2531773" cy="21041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7969B65-A9E6-4042-6573-14945D223ABA}"/>
              </a:ext>
            </a:extLst>
          </p:cNvPr>
          <p:cNvSpPr txBox="1"/>
          <p:nvPr/>
        </p:nvSpPr>
        <p:spPr>
          <a:xfrm>
            <a:off x="786684" y="5022946"/>
            <a:ext cx="3605012" cy="830997"/>
          </a:xfrm>
          <a:prstGeom prst="rect">
            <a:avLst/>
          </a:prstGeom>
          <a:noFill/>
        </p:spPr>
        <p:txBody>
          <a:bodyPr wrap="square">
            <a:spAutoFit/>
          </a:bodyPr>
          <a:lstStyle/>
          <a:p>
            <a:pPr algn="ctr"/>
            <a:r>
              <a:rPr lang="en-US" sz="2400" b="1" dirty="0">
                <a:cs typeface="Times New Roman" panose="02020603050405020304" pitchFamily="18" charset="0"/>
              </a:rPr>
              <a:t>Complex Field Marshall </a:t>
            </a:r>
          </a:p>
          <a:p>
            <a:pPr algn="ctr"/>
            <a:r>
              <a:rPr lang="en-US" sz="2400" b="1" dirty="0">
                <a:cs typeface="Times New Roman" panose="02020603050405020304" pitchFamily="18" charset="0"/>
              </a:rPr>
              <a:t>Phone # 505-440-0153</a:t>
            </a:r>
          </a:p>
        </p:txBody>
      </p:sp>
    </p:spTree>
    <p:extLst>
      <p:ext uri="{BB962C8B-B14F-4D97-AF65-F5344CB8AC3E}">
        <p14:creationId xmlns:p14="http://schemas.microsoft.com/office/powerpoint/2010/main" val="2424488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5CEB-5940-925D-CA6F-5388F04492AF}"/>
              </a:ext>
            </a:extLst>
          </p:cNvPr>
          <p:cNvSpPr>
            <a:spLocks noGrp="1"/>
          </p:cNvSpPr>
          <p:nvPr>
            <p:ph type="title"/>
          </p:nvPr>
        </p:nvSpPr>
        <p:spPr>
          <a:xfrm>
            <a:off x="400319" y="236336"/>
            <a:ext cx="10515600" cy="987157"/>
          </a:xfrm>
        </p:spPr>
        <p:txBody>
          <a:bodyPr>
            <a:normAutofit/>
          </a:bodyPr>
          <a:lstStyle/>
          <a:p>
            <a:r>
              <a:rPr lang="en-US" b="1" dirty="0">
                <a:latin typeface="+mn-lt"/>
                <a:cs typeface="Aharoni" panose="02010803020104030203" pitchFamily="2" charset="-79"/>
              </a:rPr>
              <a:t>Players</a:t>
            </a:r>
          </a:p>
        </p:txBody>
      </p:sp>
      <p:sp>
        <p:nvSpPr>
          <p:cNvPr id="3" name="Content Placeholder 2">
            <a:extLst>
              <a:ext uri="{FF2B5EF4-FFF2-40B4-BE49-F238E27FC236}">
                <a16:creationId xmlns:a16="http://schemas.microsoft.com/office/drawing/2014/main" id="{A3A62397-BA1A-D2F2-3781-0419E5285155}"/>
              </a:ext>
            </a:extLst>
          </p:cNvPr>
          <p:cNvSpPr>
            <a:spLocks noGrp="1"/>
          </p:cNvSpPr>
          <p:nvPr>
            <p:ph idx="1"/>
          </p:nvPr>
        </p:nvSpPr>
        <p:spPr>
          <a:xfrm>
            <a:off x="258649" y="1107583"/>
            <a:ext cx="10515600" cy="5398171"/>
          </a:xfrm>
        </p:spPr>
        <p:txBody>
          <a:bodyPr>
            <a:normAutofit fontScale="92500" lnSpcReduction="20000"/>
          </a:bodyPr>
          <a:lstStyle/>
          <a:p>
            <a:r>
              <a:rPr lang="en-US" dirty="0">
                <a:cs typeface="Aharoni" panose="02010803020104030203" pitchFamily="2" charset="-79"/>
              </a:rPr>
              <a:t>Injuries</a:t>
            </a:r>
          </a:p>
          <a:p>
            <a:pPr lvl="1">
              <a:spcBef>
                <a:spcPts val="1200"/>
              </a:spcBef>
            </a:pPr>
            <a:r>
              <a:rPr lang="en-US" dirty="0">
                <a:cs typeface="Aharoni" panose="02010803020104030203" pitchFamily="2" charset="-79"/>
              </a:rPr>
              <a:t>Alert medical staff to field with injury</a:t>
            </a:r>
          </a:p>
          <a:p>
            <a:pPr lvl="2"/>
            <a:r>
              <a:rPr lang="en-US" sz="1900" dirty="0">
                <a:cs typeface="Aharoni" panose="02010803020104030203" pitchFamily="2" charset="-79"/>
              </a:rPr>
              <a:t>Know if trainer is onsite? Where are they located? How many trainers are there?</a:t>
            </a:r>
          </a:p>
          <a:p>
            <a:pPr lvl="2"/>
            <a:r>
              <a:rPr lang="en-US" sz="1900" dirty="0">
                <a:cs typeface="Aharoni" panose="02010803020104030203" pitchFamily="2" charset="-79"/>
              </a:rPr>
              <a:t>You can ask coach or player if they want a trainer before you call a trainer to every injury</a:t>
            </a:r>
          </a:p>
          <a:p>
            <a:pPr lvl="2"/>
            <a:r>
              <a:rPr lang="en-US" sz="1900" dirty="0">
                <a:cs typeface="Aharoni" panose="02010803020104030203" pitchFamily="2" charset="-79"/>
              </a:rPr>
              <a:t>Trainers can walk to field if close by otherwise golf carts rides can get the trainers to the injured player faster to provide better care for the players. </a:t>
            </a:r>
          </a:p>
          <a:p>
            <a:pPr lvl="2"/>
            <a:r>
              <a:rPr lang="en-US" sz="1900" dirty="0">
                <a:cs typeface="Aharoni" panose="02010803020104030203" pitchFamily="2" charset="-79"/>
              </a:rPr>
              <a:t>Do not try to assess yourself, wait for trained staff </a:t>
            </a:r>
          </a:p>
          <a:p>
            <a:pPr lvl="2"/>
            <a:r>
              <a:rPr lang="en-US" sz="1900" dirty="0">
                <a:cs typeface="Aharoni" panose="02010803020104030203" pitchFamily="2" charset="-79"/>
              </a:rPr>
              <a:t>Complete New Mexico Youth Soccer Association (NMYSA) injury report form</a:t>
            </a:r>
          </a:p>
          <a:p>
            <a:pPr lvl="1">
              <a:lnSpc>
                <a:spcPct val="120000"/>
              </a:lnSpc>
              <a:spcBef>
                <a:spcPts val="600"/>
              </a:spcBef>
            </a:pPr>
            <a:r>
              <a:rPr lang="en-US" dirty="0">
                <a:cs typeface="Aharoni" panose="02010803020104030203" pitchFamily="2" charset="-79"/>
              </a:rPr>
              <a:t>Offer to bring Ice Bags</a:t>
            </a:r>
          </a:p>
          <a:p>
            <a:pPr lvl="1">
              <a:lnSpc>
                <a:spcPct val="120000"/>
              </a:lnSpc>
              <a:spcBef>
                <a:spcPts val="600"/>
              </a:spcBef>
            </a:pPr>
            <a:r>
              <a:rPr lang="en-US" dirty="0">
                <a:cs typeface="Aharoni" panose="02010803020104030203" pitchFamily="2" charset="-79"/>
              </a:rPr>
              <a:t>Emergency Vehicles</a:t>
            </a:r>
          </a:p>
          <a:p>
            <a:pPr lvl="2"/>
            <a:r>
              <a:rPr lang="en-US" sz="1900" dirty="0">
                <a:cs typeface="Aharoni" panose="02010803020104030203" pitchFamily="2" charset="-79"/>
              </a:rPr>
              <a:t>Notify field director and/or league director </a:t>
            </a:r>
          </a:p>
          <a:p>
            <a:pPr lvl="2"/>
            <a:r>
              <a:rPr lang="en-US" sz="1900" dirty="0">
                <a:cs typeface="Aharoni" panose="02010803020104030203" pitchFamily="2" charset="-79"/>
              </a:rPr>
              <a:t>Know procedures for getting emergency vehicles in/out of complex</a:t>
            </a:r>
          </a:p>
          <a:p>
            <a:pPr lvl="2"/>
            <a:r>
              <a:rPr lang="en-US" sz="1900" dirty="0">
                <a:cs typeface="Aharoni" panose="02010803020104030203" pitchFamily="2" charset="-79"/>
              </a:rPr>
              <a:t>Assist with navigating traffic – block off traffic or midway if needed</a:t>
            </a:r>
          </a:p>
          <a:p>
            <a:pPr marL="914400" lvl="2" indent="0">
              <a:buNone/>
            </a:pPr>
            <a:endParaRPr lang="en-US" sz="1900" dirty="0">
              <a:cs typeface="Aharoni" panose="02010803020104030203" pitchFamily="2" charset="-79"/>
            </a:endParaRPr>
          </a:p>
          <a:p>
            <a:r>
              <a:rPr lang="en-US" dirty="0">
                <a:cs typeface="Aharoni" panose="02010803020104030203" pitchFamily="2" charset="-79"/>
              </a:rPr>
              <a:t>Assist referees with players safety</a:t>
            </a:r>
          </a:p>
          <a:p>
            <a:pPr lvl="1"/>
            <a:r>
              <a:rPr lang="en-US" dirty="0">
                <a:cs typeface="Aharoni" panose="02010803020104030203" pitchFamily="2" charset="-79"/>
              </a:rPr>
              <a:t>Rules and age limit for heading</a:t>
            </a:r>
          </a:p>
          <a:p>
            <a:pPr lvl="1"/>
            <a:r>
              <a:rPr lang="en-US" dirty="0">
                <a:cs typeface="Aharoni" panose="02010803020104030203" pitchFamily="2" charset="-79"/>
              </a:rPr>
              <a:t>Know the signs of heat stroke, dehydration or hypothermia</a:t>
            </a:r>
          </a:p>
          <a:p>
            <a:pPr lvl="1"/>
            <a:endParaRPr lang="en-US" dirty="0">
              <a:cs typeface="Aharoni" panose="02010803020104030203" pitchFamily="2" charset="-79"/>
            </a:endParaRPr>
          </a:p>
          <a:p>
            <a:pPr marL="457200" lvl="1" indent="0">
              <a:buNone/>
            </a:pPr>
            <a:endParaRPr lang="en-US" dirty="0">
              <a:cs typeface="Aharoni" panose="02010803020104030203" pitchFamily="2" charset="-79"/>
            </a:endParaRPr>
          </a:p>
        </p:txBody>
      </p:sp>
      <p:pic>
        <p:nvPicPr>
          <p:cNvPr id="3074" name="Picture 2">
            <a:extLst>
              <a:ext uri="{FF2B5EF4-FFF2-40B4-BE49-F238E27FC236}">
                <a16:creationId xmlns:a16="http://schemas.microsoft.com/office/drawing/2014/main" id="{5198C8D5-7B16-97D5-63B4-18C0A8DB6B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106199" y="4399360"/>
            <a:ext cx="1883923" cy="18839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E28A6BB-CB62-2C94-E32D-684AD3989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9854" y="104293"/>
            <a:ext cx="2112129" cy="2006579"/>
          </a:xfrm>
          <a:prstGeom prst="rect">
            <a:avLst/>
          </a:prstGeom>
        </p:spPr>
      </p:pic>
      <p:pic>
        <p:nvPicPr>
          <p:cNvPr id="6" name="Picture 5">
            <a:extLst>
              <a:ext uri="{FF2B5EF4-FFF2-40B4-BE49-F238E27FC236}">
                <a16:creationId xmlns:a16="http://schemas.microsoft.com/office/drawing/2014/main" id="{7D6136A5-6F07-97ED-88B8-634D4053D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0" y="4176889"/>
            <a:ext cx="3362325" cy="2176286"/>
          </a:xfrm>
          <a:prstGeom prst="rect">
            <a:avLst/>
          </a:prstGeom>
        </p:spPr>
      </p:pic>
    </p:spTree>
    <p:extLst>
      <p:ext uri="{BB962C8B-B14F-4D97-AF65-F5344CB8AC3E}">
        <p14:creationId xmlns:p14="http://schemas.microsoft.com/office/powerpoint/2010/main" val="2246120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9D81C-08C0-1E21-210F-C37150C53EB5}"/>
              </a:ext>
            </a:extLst>
          </p:cNvPr>
          <p:cNvSpPr>
            <a:spLocks noGrp="1"/>
          </p:cNvSpPr>
          <p:nvPr>
            <p:ph type="title"/>
          </p:nvPr>
        </p:nvSpPr>
        <p:spPr>
          <a:xfrm>
            <a:off x="207135" y="159063"/>
            <a:ext cx="10515600" cy="1325563"/>
          </a:xfrm>
        </p:spPr>
        <p:txBody>
          <a:bodyPr/>
          <a:lstStyle/>
          <a:p>
            <a:r>
              <a:rPr lang="en-US" b="1" dirty="0">
                <a:latin typeface="+mn-lt"/>
              </a:rPr>
              <a:t>The Game</a:t>
            </a:r>
          </a:p>
        </p:txBody>
      </p:sp>
      <p:sp>
        <p:nvSpPr>
          <p:cNvPr id="3" name="Content Placeholder 2">
            <a:extLst>
              <a:ext uri="{FF2B5EF4-FFF2-40B4-BE49-F238E27FC236}">
                <a16:creationId xmlns:a16="http://schemas.microsoft.com/office/drawing/2014/main" id="{B4EC6FC2-9F13-3510-F5A8-B33D2D511B04}"/>
              </a:ext>
            </a:extLst>
          </p:cNvPr>
          <p:cNvSpPr>
            <a:spLocks noGrp="1"/>
          </p:cNvSpPr>
          <p:nvPr>
            <p:ph idx="1"/>
          </p:nvPr>
        </p:nvSpPr>
        <p:spPr>
          <a:xfrm>
            <a:off x="207135" y="1484626"/>
            <a:ext cx="10515600" cy="4699864"/>
          </a:xfrm>
        </p:spPr>
        <p:txBody>
          <a:bodyPr>
            <a:normAutofit/>
          </a:bodyPr>
          <a:lstStyle/>
          <a:p>
            <a:r>
              <a:rPr lang="en-US" dirty="0"/>
              <a:t>Remember every game is the World Cup! </a:t>
            </a:r>
          </a:p>
          <a:p>
            <a:pPr marL="0" indent="0">
              <a:lnSpc>
                <a:spcPct val="100000"/>
              </a:lnSpc>
              <a:spcBef>
                <a:spcPts val="0"/>
              </a:spcBef>
              <a:buNone/>
            </a:pPr>
            <a:endParaRPr lang="en-US" sz="2400" dirty="0"/>
          </a:p>
          <a:p>
            <a:r>
              <a:rPr lang="en-US" dirty="0"/>
              <a:t>Go online and understand league/tournament rules</a:t>
            </a:r>
          </a:p>
          <a:p>
            <a:pPr lvl="1"/>
            <a:r>
              <a:rPr lang="en-US" sz="2000" dirty="0"/>
              <a:t>Could vary at each event</a:t>
            </a:r>
          </a:p>
          <a:p>
            <a:pPr lvl="1"/>
            <a:r>
              <a:rPr lang="en-US" sz="2000" dirty="0"/>
              <a:t>Number of players, club pass rules, age bracket rules (headers, game time), scoring system, overtime rules, what matches need winners</a:t>
            </a:r>
          </a:p>
          <a:p>
            <a:pPr lvl="1"/>
            <a:r>
              <a:rPr lang="en-US" sz="2000" dirty="0"/>
              <a:t>Contact league/referee director to clarify rules if needed</a:t>
            </a:r>
          </a:p>
          <a:p>
            <a:pPr lvl="1"/>
            <a:r>
              <a:rPr lang="en-US" sz="2000" dirty="0"/>
              <a:t>Direct teams to where and when they may warm up before matches.</a:t>
            </a:r>
          </a:p>
          <a:p>
            <a:pPr marL="457200" lvl="1" indent="0">
              <a:buNone/>
            </a:pPr>
            <a:endParaRPr lang="en-US" sz="2000" dirty="0"/>
          </a:p>
          <a:p>
            <a:r>
              <a:rPr lang="en-US" dirty="0"/>
              <a:t>Player cards/Roster</a:t>
            </a:r>
          </a:p>
          <a:p>
            <a:pPr lvl="1"/>
            <a:r>
              <a:rPr lang="en-US" sz="2000" dirty="0"/>
              <a:t>Player is not allowed to play if player card and/or picture roster is not available. League/tournament director is the only authorized person to approve player. </a:t>
            </a:r>
          </a:p>
          <a:p>
            <a:pPr marL="457200" lvl="1" indent="0">
              <a:buNone/>
            </a:pPr>
            <a:endParaRPr lang="en-US" sz="1200" dirty="0"/>
          </a:p>
        </p:txBody>
      </p:sp>
      <p:pic>
        <p:nvPicPr>
          <p:cNvPr id="4098" name="Picture 2" descr="FIFA World Cup Logo Evolutions Through ...">
            <a:extLst>
              <a:ext uri="{FF2B5EF4-FFF2-40B4-BE49-F238E27FC236}">
                <a16:creationId xmlns:a16="http://schemas.microsoft.com/office/drawing/2014/main" id="{2D3AFEC2-FF62-A84B-0DCA-061EC8EFD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0964" y="159062"/>
            <a:ext cx="3622434" cy="237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240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F1480-C42E-A218-BE2A-1B4B46052CF9}"/>
              </a:ext>
            </a:extLst>
          </p:cNvPr>
          <p:cNvSpPr>
            <a:spLocks noGrp="1"/>
          </p:cNvSpPr>
          <p:nvPr>
            <p:ph type="title"/>
          </p:nvPr>
        </p:nvSpPr>
        <p:spPr>
          <a:xfrm>
            <a:off x="181377" y="120427"/>
            <a:ext cx="10515600" cy="1325563"/>
          </a:xfrm>
        </p:spPr>
        <p:txBody>
          <a:bodyPr/>
          <a:lstStyle/>
          <a:p>
            <a:r>
              <a:rPr lang="en-US" b="1" dirty="0">
                <a:latin typeface="+mn-lt"/>
                <a:cs typeface="Aharoni" panose="02010803020104030203" pitchFamily="2" charset="-79"/>
              </a:rPr>
              <a:t>Referee</a:t>
            </a:r>
            <a:endParaRPr lang="en-US" b="1" dirty="0"/>
          </a:p>
        </p:txBody>
      </p:sp>
      <p:sp>
        <p:nvSpPr>
          <p:cNvPr id="3" name="Content Placeholder 2">
            <a:extLst>
              <a:ext uri="{FF2B5EF4-FFF2-40B4-BE49-F238E27FC236}">
                <a16:creationId xmlns:a16="http://schemas.microsoft.com/office/drawing/2014/main" id="{80D119FB-5276-664B-DCDB-BDD4B9B36BA0}"/>
              </a:ext>
            </a:extLst>
          </p:cNvPr>
          <p:cNvSpPr>
            <a:spLocks noGrp="1"/>
          </p:cNvSpPr>
          <p:nvPr>
            <p:ph idx="1"/>
          </p:nvPr>
        </p:nvSpPr>
        <p:spPr>
          <a:xfrm>
            <a:off x="181376" y="1236371"/>
            <a:ext cx="6515637" cy="5501201"/>
          </a:xfrm>
        </p:spPr>
        <p:txBody>
          <a:bodyPr>
            <a:normAutofit lnSpcReduction="10000"/>
          </a:bodyPr>
          <a:lstStyle/>
          <a:p>
            <a:r>
              <a:rPr lang="en-US" sz="2400" dirty="0"/>
              <a:t>Introduce yourself and offer to assist them with net and field problems</a:t>
            </a:r>
          </a:p>
          <a:p>
            <a:r>
              <a:rPr lang="en-US" sz="2400" dirty="0"/>
              <a:t>Help ensure games start on time and all referee crews are present</a:t>
            </a:r>
          </a:p>
          <a:p>
            <a:pPr lvl="1"/>
            <a:r>
              <a:rPr lang="en-US" sz="1900" dirty="0"/>
              <a:t>If time permits, use golf carts to help get referees to next game</a:t>
            </a:r>
          </a:p>
          <a:p>
            <a:r>
              <a:rPr lang="en-US" sz="2400" dirty="0"/>
              <a:t>Missing referee</a:t>
            </a:r>
          </a:p>
          <a:p>
            <a:pPr lvl="1"/>
            <a:r>
              <a:rPr lang="en-US" sz="1800" dirty="0"/>
              <a:t>Have other referee complete player check in and coin toss</a:t>
            </a:r>
          </a:p>
          <a:p>
            <a:pPr lvl="1"/>
            <a:r>
              <a:rPr lang="en-US" sz="1800" dirty="0"/>
              <a:t>Notify referee assignor is any are missing and who is missing</a:t>
            </a:r>
          </a:p>
          <a:p>
            <a:r>
              <a:rPr lang="en-US" sz="2400" dirty="0"/>
              <a:t>Keep them hydrated </a:t>
            </a:r>
          </a:p>
          <a:p>
            <a:pPr lvl="1"/>
            <a:r>
              <a:rPr lang="en-US" sz="1800" dirty="0"/>
              <a:t>Have extra waters to hand out</a:t>
            </a:r>
          </a:p>
          <a:p>
            <a:r>
              <a:rPr lang="en-US" sz="2400" dirty="0"/>
              <a:t>Protect referee team, encourage them and take care of them. Do not distract them. </a:t>
            </a:r>
          </a:p>
          <a:p>
            <a:r>
              <a:rPr lang="en-US" sz="2400" dirty="0"/>
              <a:t>Encourage refs to remove jersey when not refereeing. This could cause unwanted attention from spectators, players or coaches. </a:t>
            </a:r>
          </a:p>
          <a:p>
            <a:pPr marL="0" indent="0">
              <a:buNone/>
            </a:pPr>
            <a:endParaRPr lang="en-US" dirty="0"/>
          </a:p>
          <a:p>
            <a:endParaRPr lang="en-US" dirty="0"/>
          </a:p>
        </p:txBody>
      </p:sp>
      <p:pic>
        <p:nvPicPr>
          <p:cNvPr id="5" name="Picture 4">
            <a:extLst>
              <a:ext uri="{FF2B5EF4-FFF2-40B4-BE49-F238E27FC236}">
                <a16:creationId xmlns:a16="http://schemas.microsoft.com/office/drawing/2014/main" id="{FEC136F0-DA85-75E1-C776-25BB0E2529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3456" y="337367"/>
            <a:ext cx="3895928" cy="3228570"/>
          </a:xfrm>
          <a:prstGeom prst="rect">
            <a:avLst/>
          </a:prstGeom>
        </p:spPr>
      </p:pic>
      <p:pic>
        <p:nvPicPr>
          <p:cNvPr id="7" name="Picture 6">
            <a:extLst>
              <a:ext uri="{FF2B5EF4-FFF2-40B4-BE49-F238E27FC236}">
                <a16:creationId xmlns:a16="http://schemas.microsoft.com/office/drawing/2014/main" id="{5329EA36-73ED-6FE3-0AEF-07131D711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7013" y="3782877"/>
            <a:ext cx="2668690" cy="1714880"/>
          </a:xfrm>
          <a:prstGeom prst="rect">
            <a:avLst/>
          </a:prstGeom>
        </p:spPr>
      </p:pic>
      <p:pic>
        <p:nvPicPr>
          <p:cNvPr id="9" name="Picture 8">
            <a:extLst>
              <a:ext uri="{FF2B5EF4-FFF2-40B4-BE49-F238E27FC236}">
                <a16:creationId xmlns:a16="http://schemas.microsoft.com/office/drawing/2014/main" id="{23505292-6DF5-9CB8-C544-8826F14AC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1425" y="3782877"/>
            <a:ext cx="2131103" cy="2737756"/>
          </a:xfrm>
          <a:prstGeom prst="rect">
            <a:avLst/>
          </a:prstGeom>
        </p:spPr>
      </p:pic>
    </p:spTree>
    <p:extLst>
      <p:ext uri="{BB962C8B-B14F-4D97-AF65-F5344CB8AC3E}">
        <p14:creationId xmlns:p14="http://schemas.microsoft.com/office/powerpoint/2010/main" val="2282380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7ECB7-F548-625C-6ACF-9E17F8F27CF1}"/>
              </a:ext>
            </a:extLst>
          </p:cNvPr>
          <p:cNvSpPr>
            <a:spLocks noGrp="1"/>
          </p:cNvSpPr>
          <p:nvPr>
            <p:ph type="title"/>
          </p:nvPr>
        </p:nvSpPr>
        <p:spPr>
          <a:xfrm>
            <a:off x="245771" y="263390"/>
            <a:ext cx="10515600" cy="1325563"/>
          </a:xfrm>
        </p:spPr>
        <p:txBody>
          <a:bodyPr/>
          <a:lstStyle/>
          <a:p>
            <a:r>
              <a:rPr lang="en-US" b="1" dirty="0">
                <a:latin typeface="+mn-lt"/>
              </a:rPr>
              <a:t>Referee Abuse</a:t>
            </a:r>
          </a:p>
        </p:txBody>
      </p:sp>
      <p:sp>
        <p:nvSpPr>
          <p:cNvPr id="3" name="Content Placeholder 2">
            <a:extLst>
              <a:ext uri="{FF2B5EF4-FFF2-40B4-BE49-F238E27FC236}">
                <a16:creationId xmlns:a16="http://schemas.microsoft.com/office/drawing/2014/main" id="{0B9A8468-7B3D-D501-4D4A-C190FED6F352}"/>
              </a:ext>
            </a:extLst>
          </p:cNvPr>
          <p:cNvSpPr>
            <a:spLocks noGrp="1"/>
          </p:cNvSpPr>
          <p:nvPr>
            <p:ph idx="1"/>
          </p:nvPr>
        </p:nvSpPr>
        <p:spPr>
          <a:xfrm>
            <a:off x="245771" y="1588952"/>
            <a:ext cx="10515600" cy="5005657"/>
          </a:xfrm>
        </p:spPr>
        <p:txBody>
          <a:bodyPr>
            <a:normAutofit fontScale="92500" lnSpcReduction="10000"/>
          </a:bodyPr>
          <a:lstStyle/>
          <a:p>
            <a:r>
              <a:rPr lang="en-US" dirty="0"/>
              <a:t>Be familiar with the spectators No Tolerance Policy and Coaches/Players 531-9 policy</a:t>
            </a:r>
            <a:endParaRPr lang="en-US" sz="1600" dirty="0"/>
          </a:p>
          <a:p>
            <a:r>
              <a:rPr lang="en-US" dirty="0"/>
              <a:t>Know the rules for referee abuse</a:t>
            </a:r>
          </a:p>
          <a:p>
            <a:pPr lvl="1"/>
            <a:r>
              <a:rPr lang="en-US" sz="2000" b="1" dirty="0"/>
              <a:t>Non-physical</a:t>
            </a:r>
            <a:r>
              <a:rPr lang="en-US" sz="2000" dirty="0"/>
              <a:t> - verbal taunting, harassment, intimidation, threats, derogatory language, offensive or discriminatory act</a:t>
            </a:r>
          </a:p>
          <a:p>
            <a:pPr lvl="1">
              <a:lnSpc>
                <a:spcPct val="110000"/>
              </a:lnSpc>
              <a:spcBef>
                <a:spcPts val="600"/>
              </a:spcBef>
            </a:pPr>
            <a:r>
              <a:rPr lang="en-US" sz="2000" b="1" dirty="0"/>
              <a:t>Physical </a:t>
            </a:r>
            <a:r>
              <a:rPr lang="en-US" sz="2000" dirty="0"/>
              <a:t>– minor or slight touch, intentional confrontation, violent contact</a:t>
            </a:r>
          </a:p>
          <a:p>
            <a:pPr lvl="1">
              <a:lnSpc>
                <a:spcPct val="110000"/>
              </a:lnSpc>
              <a:spcBef>
                <a:spcPts val="600"/>
              </a:spcBef>
            </a:pPr>
            <a:r>
              <a:rPr lang="en-US" sz="2000" dirty="0"/>
              <a:t>Be prepared to submit a detailed written report. Penalty may occur and/or result in removal from the complex and suspension.</a:t>
            </a:r>
          </a:p>
          <a:p>
            <a:pPr lvl="1">
              <a:lnSpc>
                <a:spcPct val="110000"/>
              </a:lnSpc>
              <a:spcBef>
                <a:spcPts val="600"/>
              </a:spcBef>
            </a:pPr>
            <a:r>
              <a:rPr lang="en-US" sz="2000" dirty="0"/>
              <a:t>If needed, drive referee crew to safe place. If player(s) are injured stay with player(s) and have referees drive themselves if old enough. </a:t>
            </a:r>
          </a:p>
          <a:p>
            <a:pPr lvl="1">
              <a:lnSpc>
                <a:spcPct val="110000"/>
              </a:lnSpc>
              <a:spcBef>
                <a:spcPts val="600"/>
              </a:spcBef>
            </a:pPr>
            <a:r>
              <a:rPr lang="en-US" sz="2000" dirty="0"/>
              <a:t>Never offer or discuss the referee’s actions, you may clarify the laws of the game to uninformed spectators for the good of the game if you are a referee and know the laws of the game. If in doubt keep your mouth shut and smile! </a:t>
            </a:r>
          </a:p>
          <a:p>
            <a:pPr lvl="2">
              <a:lnSpc>
                <a:spcPct val="110000"/>
              </a:lnSpc>
              <a:spcBef>
                <a:spcPts val="600"/>
              </a:spcBef>
            </a:pPr>
            <a:r>
              <a:rPr lang="en-US" sz="1600" dirty="0"/>
              <a:t>Offer referee feedback forms for spectators or coaches that are extra unruly.  This sometimes make them feel heard and will de-escalate the situation. </a:t>
            </a:r>
          </a:p>
          <a:p>
            <a:pPr marL="457200" lvl="1" indent="0">
              <a:buNone/>
            </a:pPr>
            <a:endParaRPr lang="en-US" sz="1600" dirty="0"/>
          </a:p>
          <a:p>
            <a:pPr marL="0" indent="0">
              <a:buNone/>
            </a:pPr>
            <a:endParaRPr lang="en-US" dirty="0"/>
          </a:p>
          <a:p>
            <a:pPr marL="457200" lvl="1" indent="0">
              <a:buNone/>
            </a:pPr>
            <a:endParaRPr lang="en-US" dirty="0"/>
          </a:p>
        </p:txBody>
      </p:sp>
      <p:pic>
        <p:nvPicPr>
          <p:cNvPr id="8194" name="Picture 2" descr="US Soccer Policy on Referee Abuse ...">
            <a:extLst>
              <a:ext uri="{FF2B5EF4-FFF2-40B4-BE49-F238E27FC236}">
                <a16:creationId xmlns:a16="http://schemas.microsoft.com/office/drawing/2014/main" id="{2A204B9A-310B-6B91-771F-12C17AF3E4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7652" y="135527"/>
            <a:ext cx="3272028" cy="14534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7AA778A-0FC6-4F3F-C306-F4B828D84DB1}"/>
              </a:ext>
            </a:extLst>
          </p:cNvPr>
          <p:cNvSpPr txBox="1"/>
          <p:nvPr/>
        </p:nvSpPr>
        <p:spPr>
          <a:xfrm>
            <a:off x="10508088" y="263390"/>
            <a:ext cx="387438" cy="369332"/>
          </a:xfrm>
          <a:prstGeom prst="rect">
            <a:avLst/>
          </a:prstGeom>
          <a:solidFill>
            <a:srgbClr val="F0693C"/>
          </a:solidFill>
        </p:spPr>
        <p:txBody>
          <a:bodyPr wrap="square" rtlCol="0">
            <a:spAutoFit/>
          </a:bodyPr>
          <a:lstStyle/>
          <a:p>
            <a:endParaRPr lang="en-US" dirty="0"/>
          </a:p>
        </p:txBody>
      </p:sp>
    </p:spTree>
    <p:extLst>
      <p:ext uri="{BB962C8B-B14F-4D97-AF65-F5344CB8AC3E}">
        <p14:creationId xmlns:p14="http://schemas.microsoft.com/office/powerpoint/2010/main" val="3959620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982</TotalTime>
  <Words>1733</Words>
  <Application>Microsoft Office PowerPoint</Application>
  <PresentationFormat>Widescreen</PresentationFormat>
  <Paragraphs>204</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Aharoni</vt:lpstr>
      <vt:lpstr>Arial</vt:lpstr>
      <vt:lpstr>Bodoni MT Black</vt:lpstr>
      <vt:lpstr>Calibri</vt:lpstr>
      <vt:lpstr>Calibri Light</vt:lpstr>
      <vt:lpstr>Times New Roman</vt:lpstr>
      <vt:lpstr>Office Theme</vt:lpstr>
      <vt:lpstr>Field Marshall Training </vt:lpstr>
      <vt:lpstr>Table of Contents</vt:lpstr>
      <vt:lpstr>Field Marshall Mission Statement</vt:lpstr>
      <vt:lpstr>Field Marshall Safety</vt:lpstr>
      <vt:lpstr>Field Marshalls</vt:lpstr>
      <vt:lpstr>Players</vt:lpstr>
      <vt:lpstr>The Game</vt:lpstr>
      <vt:lpstr>Referee</vt:lpstr>
      <vt:lpstr>Referee Abuse</vt:lpstr>
      <vt:lpstr>PowerPoint Presentation</vt:lpstr>
      <vt:lpstr>Coaches/Spectators</vt:lpstr>
      <vt:lpstr>Field Map</vt:lpstr>
      <vt:lpstr>Fields</vt:lpstr>
      <vt:lpstr>Fields Continued</vt:lpstr>
      <vt:lpstr>Weather</vt:lpstr>
      <vt:lpstr>Weather Continued</vt:lpstr>
      <vt:lpstr>Animals</vt:lpstr>
      <vt:lpstr>Paul’s Place – Referee Shack</vt:lpstr>
      <vt:lpstr>Miscellaneous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Field Marshall Training</dc:title>
  <dc:creator>Meshell</dc:creator>
  <cp:lastModifiedBy>Bill Nordin</cp:lastModifiedBy>
  <cp:revision>29</cp:revision>
  <dcterms:created xsi:type="dcterms:W3CDTF">2025-05-06T23:33:02Z</dcterms:created>
  <dcterms:modified xsi:type="dcterms:W3CDTF">2026-07-09T15:46:59Z</dcterms:modified>
</cp:coreProperties>
</file>